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0" r:id="rId1"/>
  </p:sldMasterIdLst>
  <p:notesMasterIdLst>
    <p:notesMasterId r:id="rId35"/>
  </p:notesMasterIdLst>
  <p:handoutMasterIdLst>
    <p:handoutMasterId r:id="rId36"/>
  </p:handoutMasterIdLst>
  <p:sldIdLst>
    <p:sldId id="345" r:id="rId2"/>
    <p:sldId id="957" r:id="rId3"/>
    <p:sldId id="942" r:id="rId4"/>
    <p:sldId id="917" r:id="rId5"/>
    <p:sldId id="953" r:id="rId6"/>
    <p:sldId id="976" r:id="rId7"/>
    <p:sldId id="959" r:id="rId8"/>
    <p:sldId id="919" r:id="rId9"/>
    <p:sldId id="966" r:id="rId10"/>
    <p:sldId id="967" r:id="rId11"/>
    <p:sldId id="968" r:id="rId12"/>
    <p:sldId id="969" r:id="rId13"/>
    <p:sldId id="960" r:id="rId14"/>
    <p:sldId id="970" r:id="rId15"/>
    <p:sldId id="961" r:id="rId16"/>
    <p:sldId id="901" r:id="rId17"/>
    <p:sldId id="963" r:id="rId18"/>
    <p:sldId id="902" r:id="rId19"/>
    <p:sldId id="903" r:id="rId20"/>
    <p:sldId id="906" r:id="rId21"/>
    <p:sldId id="904" r:id="rId22"/>
    <p:sldId id="973" r:id="rId23"/>
    <p:sldId id="974" r:id="rId24"/>
    <p:sldId id="907" r:id="rId25"/>
    <p:sldId id="965" r:id="rId26"/>
    <p:sldId id="908" r:id="rId27"/>
    <p:sldId id="909" r:id="rId28"/>
    <p:sldId id="910" r:id="rId29"/>
    <p:sldId id="911" r:id="rId30"/>
    <p:sldId id="952" r:id="rId31"/>
    <p:sldId id="964" r:id="rId32"/>
    <p:sldId id="962" r:id="rId33"/>
    <p:sldId id="749" r:id="rId34"/>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942F"/>
    <a:srgbClr val="9BC2E6"/>
    <a:srgbClr val="B8BABF"/>
    <a:srgbClr val="006600"/>
    <a:srgbClr val="4F81BD"/>
    <a:srgbClr val="F7F9F1"/>
    <a:srgbClr val="E9EDF4"/>
    <a:srgbClr val="F4AD7C"/>
    <a:srgbClr val="AEC87A"/>
    <a:srgbClr val="AEC5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58" autoAdjust="0"/>
    <p:restoredTop sz="95027" autoAdjust="0"/>
  </p:normalViewPr>
  <p:slideViewPr>
    <p:cSldViewPr>
      <p:cViewPr varScale="1">
        <p:scale>
          <a:sx n="69" d="100"/>
          <a:sy n="69" d="100"/>
        </p:scale>
        <p:origin x="1626" y="72"/>
      </p:cViewPr>
      <p:guideLst>
        <p:guide orient="horz" pos="2160"/>
        <p:guide pos="2880"/>
      </p:guideLst>
    </p:cSldViewPr>
  </p:slideViewPr>
  <p:outlineViewPr>
    <p:cViewPr>
      <p:scale>
        <a:sx n="33" d="100"/>
        <a:sy n="33" d="100"/>
      </p:scale>
      <p:origin x="0" y="3150"/>
    </p:cViewPr>
  </p:outlineViewPr>
  <p:notesTextViewPr>
    <p:cViewPr>
      <p:scale>
        <a:sx n="100" d="100"/>
        <a:sy n="100" d="100"/>
      </p:scale>
      <p:origin x="0" y="0"/>
    </p:cViewPr>
  </p:notesTextViewPr>
  <p:sorterViewPr>
    <p:cViewPr>
      <p:scale>
        <a:sx n="100" d="100"/>
        <a:sy n="100" d="100"/>
      </p:scale>
      <p:origin x="0" y="-6150"/>
    </p:cViewPr>
  </p:sorterViewPr>
  <p:notesViewPr>
    <p:cSldViewPr>
      <p:cViewPr varScale="1">
        <p:scale>
          <a:sx n="68" d="100"/>
          <a:sy n="68" d="100"/>
        </p:scale>
        <p:origin x="1920" y="78"/>
      </p:cViewPr>
      <p:guideLst>
        <p:guide orient="horz" pos="3110"/>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E:\PM%20Presentation\Donut_ALi.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E:\PM%20Presentation\Donut_ALi.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E:\PM%20Presentation\Donut_ALi.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Sheet1!$A$2</c:f>
              <c:strCache>
                <c:ptCount val="1"/>
                <c:pt idx="0">
                  <c:v>Total Business</c:v>
                </c:pt>
              </c:strCache>
            </c:strRef>
          </c:tx>
          <c:dPt>
            <c:idx val="0"/>
            <c:bubble3D val="0"/>
            <c:spPr>
              <a:solidFill>
                <a:schemeClr val="accent6"/>
              </a:solidFill>
              <a:ln>
                <a:noFill/>
              </a:ln>
              <a:effectLst/>
            </c:spPr>
            <c:extLst>
              <c:ext xmlns:c16="http://schemas.microsoft.com/office/drawing/2014/chart" uri="{C3380CC4-5D6E-409C-BE32-E72D297353CC}">
                <c16:uniqueId val="{00000001-1849-401F-9A3B-E77EB7A3AD2A}"/>
              </c:ext>
            </c:extLst>
          </c:dPt>
          <c:dPt>
            <c:idx val="1"/>
            <c:bubble3D val="0"/>
            <c:spPr>
              <a:solidFill>
                <a:schemeClr val="accent5"/>
              </a:solidFill>
              <a:ln>
                <a:noFill/>
              </a:ln>
              <a:effectLst/>
            </c:spPr>
            <c:extLst>
              <c:ext xmlns:c16="http://schemas.microsoft.com/office/drawing/2014/chart" uri="{C3380CC4-5D6E-409C-BE32-E72D297353CC}">
                <c16:uniqueId val="{00000003-1849-401F-9A3B-E77EB7A3AD2A}"/>
              </c:ext>
            </c:extLst>
          </c:dPt>
          <c:val>
            <c:numRef>
              <c:f>Sheet1!$B$2:$C$2</c:f>
              <c:numCache>
                <c:formatCode>General</c:formatCode>
                <c:ptCount val="2"/>
                <c:pt idx="0">
                  <c:v>90</c:v>
                </c:pt>
                <c:pt idx="1">
                  <c:v>10</c:v>
                </c:pt>
              </c:numCache>
            </c:numRef>
          </c:val>
          <c:extLst>
            <c:ext xmlns:c16="http://schemas.microsoft.com/office/drawing/2014/chart" uri="{C3380CC4-5D6E-409C-BE32-E72D297353CC}">
              <c16:uniqueId val="{00000004-1849-401F-9A3B-E77EB7A3AD2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zero"/>
    <c:showDLblsOverMax val="0"/>
  </c:chart>
  <c:spPr>
    <a:solidFill>
      <a:schemeClr val="bg1"/>
    </a:solidFill>
    <a:ln w="6350" cap="flat" cmpd="sng" algn="ctr">
      <a:solidFill>
        <a:schemeClr val="tx1">
          <a:lumMod val="15000"/>
          <a:lumOff val="85000"/>
        </a:schemeClr>
      </a:solidFill>
      <a:prstDash val="solid"/>
      <a:round/>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Sheet1!$A$3</c:f>
              <c:strCache>
                <c:ptCount val="1"/>
                <c:pt idx="0">
                  <c:v>% of GDP</c:v>
                </c:pt>
              </c:strCache>
            </c:strRef>
          </c:tx>
          <c:dPt>
            <c:idx val="0"/>
            <c:bubble3D val="0"/>
            <c:spPr>
              <a:solidFill>
                <a:schemeClr val="accent6"/>
              </a:solidFill>
              <a:ln>
                <a:noFill/>
              </a:ln>
              <a:effectLst/>
            </c:spPr>
            <c:extLst>
              <c:ext xmlns:c16="http://schemas.microsoft.com/office/drawing/2014/chart" uri="{C3380CC4-5D6E-409C-BE32-E72D297353CC}">
                <c16:uniqueId val="{00000001-86A6-47E2-BF3F-00EB9670E29F}"/>
              </c:ext>
            </c:extLst>
          </c:dPt>
          <c:dPt>
            <c:idx val="1"/>
            <c:bubble3D val="0"/>
            <c:spPr>
              <a:solidFill>
                <a:schemeClr val="accent5"/>
              </a:solidFill>
              <a:ln>
                <a:noFill/>
              </a:ln>
              <a:effectLst/>
            </c:spPr>
            <c:extLst>
              <c:ext xmlns:c16="http://schemas.microsoft.com/office/drawing/2014/chart" uri="{C3380CC4-5D6E-409C-BE32-E72D297353CC}">
                <c16:uniqueId val="{00000003-86A6-47E2-BF3F-00EB9670E29F}"/>
              </c:ext>
            </c:extLst>
          </c:dPt>
          <c:val>
            <c:numRef>
              <c:f>Sheet1!$B$3:$C$3</c:f>
              <c:numCache>
                <c:formatCode>General</c:formatCode>
                <c:ptCount val="2"/>
                <c:pt idx="0">
                  <c:v>30</c:v>
                </c:pt>
                <c:pt idx="1">
                  <c:v>70</c:v>
                </c:pt>
              </c:numCache>
            </c:numRef>
          </c:val>
          <c:extLst>
            <c:ext xmlns:c16="http://schemas.microsoft.com/office/drawing/2014/chart" uri="{C3380CC4-5D6E-409C-BE32-E72D297353CC}">
              <c16:uniqueId val="{00000004-86A6-47E2-BF3F-00EB9670E29F}"/>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zero"/>
    <c:showDLblsOverMax val="0"/>
  </c:chart>
  <c:spPr>
    <a:solidFill>
      <a:schemeClr val="bg1"/>
    </a:solidFill>
    <a:ln w="6350" cap="flat" cmpd="sng" algn="ctr">
      <a:solidFill>
        <a:schemeClr val="tx1">
          <a:lumMod val="15000"/>
          <a:lumOff val="85000"/>
        </a:schemeClr>
      </a:solidFill>
      <a:prstDash val="solid"/>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Sheet1!$A$4</c:f>
              <c:strCache>
                <c:ptCount val="1"/>
                <c:pt idx="0">
                  <c:v>% Employment </c:v>
                </c:pt>
              </c:strCache>
            </c:strRef>
          </c:tx>
          <c:dPt>
            <c:idx val="0"/>
            <c:bubble3D val="0"/>
            <c:spPr>
              <a:solidFill>
                <a:schemeClr val="accent6"/>
              </a:solidFill>
              <a:ln>
                <a:noFill/>
              </a:ln>
              <a:effectLst/>
            </c:spPr>
            <c:extLst>
              <c:ext xmlns:c16="http://schemas.microsoft.com/office/drawing/2014/chart" uri="{C3380CC4-5D6E-409C-BE32-E72D297353CC}">
                <c16:uniqueId val="{00000001-18ED-47AA-9040-9BB969AFCAD9}"/>
              </c:ext>
            </c:extLst>
          </c:dPt>
          <c:dPt>
            <c:idx val="1"/>
            <c:bubble3D val="0"/>
            <c:spPr>
              <a:solidFill>
                <a:schemeClr val="accent5"/>
              </a:solidFill>
              <a:ln>
                <a:noFill/>
              </a:ln>
              <a:effectLst/>
            </c:spPr>
            <c:extLst>
              <c:ext xmlns:c16="http://schemas.microsoft.com/office/drawing/2014/chart" uri="{C3380CC4-5D6E-409C-BE32-E72D297353CC}">
                <c16:uniqueId val="{00000003-18ED-47AA-9040-9BB969AFCAD9}"/>
              </c:ext>
            </c:extLst>
          </c:dPt>
          <c:val>
            <c:numRef>
              <c:f>Sheet1!$B$4:$C$4</c:f>
              <c:numCache>
                <c:formatCode>General</c:formatCode>
                <c:ptCount val="2"/>
                <c:pt idx="0">
                  <c:v>78</c:v>
                </c:pt>
                <c:pt idx="1">
                  <c:v>22</c:v>
                </c:pt>
              </c:numCache>
            </c:numRef>
          </c:val>
          <c:extLst>
            <c:ext xmlns:c16="http://schemas.microsoft.com/office/drawing/2014/chart" uri="{C3380CC4-5D6E-409C-BE32-E72D297353CC}">
              <c16:uniqueId val="{00000004-18ED-47AA-9040-9BB969AFCAD9}"/>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zero"/>
    <c:showDLblsOverMax val="0"/>
  </c:chart>
  <c:spPr>
    <a:solidFill>
      <a:schemeClr val="bg1"/>
    </a:solidFill>
    <a:ln w="6350" cap="flat" cmpd="sng" algn="ctr">
      <a:solidFill>
        <a:schemeClr val="tx1">
          <a:lumMod val="15000"/>
          <a:lumOff val="85000"/>
        </a:schemeClr>
      </a:solidFill>
      <a:prstDash val="solid"/>
      <a:roun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181237502615307E-2"/>
          <c:y val="4.6485213477876583E-2"/>
          <c:w val="0.86805734037587001"/>
          <c:h val="0.83648785479080923"/>
        </c:manualLayout>
      </c:layout>
      <c:barChart>
        <c:barDir val="col"/>
        <c:grouping val="clustered"/>
        <c:varyColors val="0"/>
        <c:ser>
          <c:idx val="0"/>
          <c:order val="0"/>
          <c:tx>
            <c:strRef>
              <c:f>Sheet3!$C$2</c:f>
              <c:strCache>
                <c:ptCount val="1"/>
                <c:pt idx="0">
                  <c:v>SME Financing (in billions)</c:v>
                </c:pt>
              </c:strCache>
            </c:strRef>
          </c:tx>
          <c:spPr>
            <a:solidFill>
              <a:schemeClr val="accent5">
                <a:lumMod val="60000"/>
                <a:lumOff val="40000"/>
              </a:schemeClr>
            </a:solidFill>
            <a:ln>
              <a:noFill/>
            </a:ln>
            <a:effectLst/>
          </c:spPr>
          <c:invertIfNegative val="0"/>
          <c:dLbls>
            <c:dLbl>
              <c:idx val="0"/>
              <c:layout>
                <c:manualLayout>
                  <c:x val="-1.4803081138951666E-3"/>
                  <c:y val="-2.418984955818282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40C-4C25-AC6D-4F26C8F4DBF9}"/>
                </c:ext>
              </c:extLst>
            </c:dLbl>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bevel/>
                    </a:ln>
                    <a:effectLst/>
                  </c:spPr>
                </c15:leaderLines>
              </c:ext>
            </c:extLst>
          </c:dLbls>
          <c:cat>
            <c:numRef>
              <c:f>Sheet3!$N$1:$R$1</c:f>
              <c:numCache>
                <c:formatCode>General</c:formatCode>
                <c:ptCount val="5"/>
                <c:pt idx="0">
                  <c:v>2014</c:v>
                </c:pt>
                <c:pt idx="1">
                  <c:v>2015</c:v>
                </c:pt>
                <c:pt idx="2">
                  <c:v>2016</c:v>
                </c:pt>
                <c:pt idx="3">
                  <c:v>2017</c:v>
                </c:pt>
                <c:pt idx="4">
                  <c:v>2018</c:v>
                </c:pt>
              </c:numCache>
            </c:numRef>
          </c:cat>
          <c:val>
            <c:numRef>
              <c:f>Sheet3!$N$2:$R$2</c:f>
              <c:numCache>
                <c:formatCode>_(* #,##0_);_(* \(#,##0\);_(* "-"??_);_(@_)</c:formatCode>
                <c:ptCount val="5"/>
                <c:pt idx="0">
                  <c:v>288</c:v>
                </c:pt>
                <c:pt idx="1">
                  <c:v>305.08619599999997</c:v>
                </c:pt>
                <c:pt idx="2">
                  <c:v>401.3</c:v>
                </c:pt>
                <c:pt idx="3" formatCode="General">
                  <c:v>450</c:v>
                </c:pt>
                <c:pt idx="4" formatCode="General">
                  <c:v>513</c:v>
                </c:pt>
              </c:numCache>
            </c:numRef>
          </c:val>
          <c:extLst>
            <c:ext xmlns:c16="http://schemas.microsoft.com/office/drawing/2014/chart" uri="{C3380CC4-5D6E-409C-BE32-E72D297353CC}">
              <c16:uniqueId val="{00000005-2444-4A62-8BED-FD95F401B3A9}"/>
            </c:ext>
          </c:extLst>
        </c:ser>
        <c:dLbls>
          <c:showLegendKey val="0"/>
          <c:showVal val="0"/>
          <c:showCatName val="0"/>
          <c:showSerName val="0"/>
          <c:showPercent val="0"/>
          <c:showBubbleSize val="0"/>
        </c:dLbls>
        <c:gapWidth val="219"/>
        <c:axId val="571912168"/>
        <c:axId val="571912496"/>
      </c:barChart>
      <c:lineChart>
        <c:grouping val="standard"/>
        <c:varyColors val="0"/>
        <c:ser>
          <c:idx val="1"/>
          <c:order val="1"/>
          <c:tx>
            <c:strRef>
              <c:f>Sheet3!$C$4</c:f>
              <c:strCache>
                <c:ptCount val="1"/>
                <c:pt idx="0">
                  <c:v>% of Pvt Sector Credit</c:v>
                </c:pt>
              </c:strCache>
            </c:strRef>
          </c:tx>
          <c:spPr>
            <a:ln w="53975" cap="rnd">
              <a:solidFill>
                <a:srgbClr val="99BA56"/>
              </a:solidFill>
              <a:round/>
            </a:ln>
            <a:effectLst/>
          </c:spPr>
          <c:marker>
            <c:symbol val="none"/>
          </c:marker>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Sheet3!$N$1:$R$1</c:f>
              <c:numCache>
                <c:formatCode>General</c:formatCode>
                <c:ptCount val="5"/>
                <c:pt idx="0">
                  <c:v>2014</c:v>
                </c:pt>
                <c:pt idx="1">
                  <c:v>2015</c:v>
                </c:pt>
                <c:pt idx="2">
                  <c:v>2016</c:v>
                </c:pt>
                <c:pt idx="3">
                  <c:v>2017</c:v>
                </c:pt>
                <c:pt idx="4">
                  <c:v>2018</c:v>
                </c:pt>
              </c:numCache>
            </c:numRef>
          </c:cat>
          <c:val>
            <c:numRef>
              <c:f>Sheet3!$N$4:$R$4</c:f>
              <c:numCache>
                <c:formatCode>0.0%</c:formatCode>
                <c:ptCount val="5"/>
                <c:pt idx="0">
                  <c:v>8.0399999999999999E-2</c:v>
                </c:pt>
                <c:pt idx="1">
                  <c:v>8.0299999999999996E-2</c:v>
                </c:pt>
                <c:pt idx="2">
                  <c:v>8.7599999999999997E-2</c:v>
                </c:pt>
                <c:pt idx="3">
                  <c:v>8.8599999999999998E-2</c:v>
                </c:pt>
                <c:pt idx="4">
                  <c:v>8.4599999999999995E-2</c:v>
                </c:pt>
              </c:numCache>
            </c:numRef>
          </c:val>
          <c:smooth val="0"/>
          <c:extLst>
            <c:ext xmlns:c16="http://schemas.microsoft.com/office/drawing/2014/chart" uri="{C3380CC4-5D6E-409C-BE32-E72D297353CC}">
              <c16:uniqueId val="{00000006-2444-4A62-8BED-FD95F401B3A9}"/>
            </c:ext>
          </c:extLst>
        </c:ser>
        <c:ser>
          <c:idx val="2"/>
          <c:order val="2"/>
          <c:tx>
            <c:strRef>
              <c:f>Sheet3!$C$5</c:f>
              <c:strCache>
                <c:ptCount val="1"/>
                <c:pt idx="0">
                  <c:v>NPLs %</c:v>
                </c:pt>
              </c:strCache>
            </c:strRef>
          </c:tx>
          <c:spPr>
            <a:ln w="28575" cap="sq">
              <a:solidFill>
                <a:srgbClr val="993300"/>
              </a:solidFill>
              <a:round/>
            </a:ln>
            <a:effectLst/>
          </c:spPr>
          <c:marker>
            <c:symbol val="none"/>
          </c:marker>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Sheet3!$N$1:$R$1</c:f>
              <c:numCache>
                <c:formatCode>General</c:formatCode>
                <c:ptCount val="5"/>
                <c:pt idx="0">
                  <c:v>2014</c:v>
                </c:pt>
                <c:pt idx="1">
                  <c:v>2015</c:v>
                </c:pt>
                <c:pt idx="2">
                  <c:v>2016</c:v>
                </c:pt>
                <c:pt idx="3">
                  <c:v>2017</c:v>
                </c:pt>
                <c:pt idx="4">
                  <c:v>2018</c:v>
                </c:pt>
              </c:numCache>
            </c:numRef>
          </c:cat>
          <c:val>
            <c:numRef>
              <c:f>Sheet3!$N$5:$R$5</c:f>
              <c:numCache>
                <c:formatCode>0%</c:formatCode>
                <c:ptCount val="5"/>
                <c:pt idx="0">
                  <c:v>0.30227430555555557</c:v>
                </c:pt>
                <c:pt idx="1">
                  <c:v>0.25293743214786424</c:v>
                </c:pt>
                <c:pt idx="2">
                  <c:v>0.20265660104659855</c:v>
                </c:pt>
                <c:pt idx="3">
                  <c:v>0.16888888888888889</c:v>
                </c:pt>
                <c:pt idx="4">
                  <c:v>0.14619883040935672</c:v>
                </c:pt>
              </c:numCache>
            </c:numRef>
          </c:val>
          <c:smooth val="0"/>
          <c:extLst>
            <c:ext xmlns:c16="http://schemas.microsoft.com/office/drawing/2014/chart" uri="{C3380CC4-5D6E-409C-BE32-E72D297353CC}">
              <c16:uniqueId val="{00000007-2444-4A62-8BED-FD95F401B3A9}"/>
            </c:ext>
          </c:extLst>
        </c:ser>
        <c:dLbls>
          <c:showLegendKey val="0"/>
          <c:showVal val="0"/>
          <c:showCatName val="0"/>
          <c:showSerName val="0"/>
          <c:showPercent val="0"/>
          <c:showBubbleSize val="0"/>
        </c:dLbls>
        <c:marker val="1"/>
        <c:smooth val="0"/>
        <c:axId val="346688536"/>
        <c:axId val="346688208"/>
      </c:lineChart>
      <c:catAx>
        <c:axId val="571912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571912496"/>
        <c:crosses val="autoZero"/>
        <c:auto val="1"/>
        <c:lblAlgn val="ctr"/>
        <c:lblOffset val="100"/>
        <c:noMultiLvlLbl val="0"/>
      </c:catAx>
      <c:valAx>
        <c:axId val="571912496"/>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571912168"/>
        <c:crosses val="autoZero"/>
        <c:crossBetween val="between"/>
      </c:valAx>
      <c:valAx>
        <c:axId val="346688208"/>
        <c:scaling>
          <c:orientation val="minMax"/>
          <c:max val="0.60000000000000009"/>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346688536"/>
        <c:crosses val="max"/>
        <c:crossBetween val="between"/>
        <c:majorUnit val="5.000000000000001E-2"/>
      </c:valAx>
      <c:catAx>
        <c:axId val="346688536"/>
        <c:scaling>
          <c:orientation val="minMax"/>
        </c:scaling>
        <c:delete val="1"/>
        <c:axPos val="b"/>
        <c:numFmt formatCode="General" sourceLinked="1"/>
        <c:majorTickMark val="out"/>
        <c:minorTickMark val="none"/>
        <c:tickLblPos val="nextTo"/>
        <c:crossAx val="346688208"/>
        <c:crosses val="autoZero"/>
        <c:auto val="1"/>
        <c:lblAlgn val="ctr"/>
        <c:lblOffset val="100"/>
        <c:noMultiLvlLbl val="0"/>
      </c:catAx>
      <c:spPr>
        <a:noFill/>
        <a:ln>
          <a:noFill/>
        </a:ln>
        <a:effectLst/>
      </c:spPr>
    </c:plotArea>
    <c:legend>
      <c:legendPos val="b"/>
      <c:layout>
        <c:manualLayout>
          <c:xMode val="edge"/>
          <c:yMode val="edge"/>
          <c:x val="0.12627307954791153"/>
          <c:y val="0.93588832746427919"/>
          <c:w val="0.61422611065361432"/>
          <c:h val="4.9597762800811254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b="1">
          <a:solidFill>
            <a:schemeClr val="tx1"/>
          </a:solidFill>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27C58B-85E2-4319-98DC-56B1A6006083}" type="doc">
      <dgm:prSet loTypeId="urn:microsoft.com/office/officeart/2005/8/layout/hProcess4" loCatId="process" qsTypeId="urn:microsoft.com/office/officeart/2005/8/quickstyle/3d3" qsCatId="3D" csTypeId="urn:microsoft.com/office/officeart/2005/8/colors/accent3_2" csCatId="accent3" phldr="1"/>
      <dgm:spPr/>
      <dgm:t>
        <a:bodyPr/>
        <a:lstStyle/>
        <a:p>
          <a:endParaRPr lang="en-US"/>
        </a:p>
      </dgm:t>
    </dgm:pt>
    <dgm:pt modelId="{C3FB4E6F-0A66-4710-8F63-D1620E909CE9}">
      <dgm:prSet phldrT="[Text]" custT="1"/>
      <dgm:spPr>
        <a:solidFill>
          <a:schemeClr val="accent1">
            <a:lumMod val="60000"/>
            <a:lumOff val="40000"/>
          </a:schemeClr>
        </a:solidFill>
      </dgm:spPr>
      <dgm:t>
        <a:bodyPr/>
        <a:lstStyle/>
        <a:p>
          <a:pPr algn="l"/>
          <a:r>
            <a:rPr lang="en-US" sz="1800" b="1" u="sng" dirty="0" smtClean="0">
              <a:solidFill>
                <a:schemeClr val="accent6">
                  <a:lumMod val="75000"/>
                </a:schemeClr>
              </a:solidFill>
              <a:latin typeface="Calibri" pitchFamily="34" charset="0"/>
            </a:rPr>
            <a:t>Indicative Targets for 2023</a:t>
          </a:r>
        </a:p>
        <a:p>
          <a:pPr algn="l"/>
          <a:r>
            <a:rPr lang="en-US" sz="1800" b="1" dirty="0" smtClean="0">
              <a:solidFill>
                <a:schemeClr val="tx1"/>
              </a:solidFill>
              <a:latin typeface="Calibri" pitchFamily="34" charset="0"/>
            </a:rPr>
            <a:t>- Increase SME share to 17%                   -Increase SME financing to Rs 1.9 trillion </a:t>
          </a:r>
        </a:p>
        <a:p>
          <a:pPr algn="l"/>
          <a:r>
            <a:rPr lang="en-US" sz="1800" b="1" dirty="0" smtClean="0">
              <a:solidFill>
                <a:schemeClr val="tx1"/>
              </a:solidFill>
              <a:latin typeface="Calibri" pitchFamily="34" charset="0"/>
            </a:rPr>
            <a:t>-Increase number of SME borrowers to 700,000</a:t>
          </a:r>
        </a:p>
        <a:p>
          <a:pPr algn="l"/>
          <a:r>
            <a:rPr lang="en-US" sz="1800" b="1" dirty="0" smtClean="0">
              <a:solidFill>
                <a:schemeClr val="tx1"/>
              </a:solidFill>
              <a:latin typeface="Calibri" pitchFamily="34" charset="0"/>
            </a:rPr>
            <a:t>(Dec 2023)</a:t>
          </a:r>
          <a:endParaRPr lang="en-US" sz="1800" b="1" dirty="0">
            <a:solidFill>
              <a:schemeClr val="tx1"/>
            </a:solidFill>
            <a:latin typeface="Calibri" pitchFamily="34" charset="0"/>
          </a:endParaRPr>
        </a:p>
      </dgm:t>
    </dgm:pt>
    <dgm:pt modelId="{C069E2AB-6A8C-4673-9064-560F2E6CCEE2}" type="parTrans" cxnId="{97D0DACA-470C-44BF-B712-02C8F922D1A0}">
      <dgm:prSet/>
      <dgm:spPr/>
      <dgm:t>
        <a:bodyPr/>
        <a:lstStyle/>
        <a:p>
          <a:endParaRPr lang="en-US" sz="1600" b="1">
            <a:solidFill>
              <a:schemeClr val="tx1"/>
            </a:solidFill>
          </a:endParaRPr>
        </a:p>
      </dgm:t>
    </dgm:pt>
    <dgm:pt modelId="{53F33346-74A8-484E-A3AB-2971EBBC1B00}" type="sibTrans" cxnId="{97D0DACA-470C-44BF-B712-02C8F922D1A0}">
      <dgm:prSet/>
      <dgm:spPr/>
      <dgm:t>
        <a:bodyPr/>
        <a:lstStyle/>
        <a:p>
          <a:endParaRPr lang="en-US" sz="1600" b="1" dirty="0">
            <a:solidFill>
              <a:schemeClr val="tx1"/>
            </a:solidFill>
          </a:endParaRPr>
        </a:p>
      </dgm:t>
    </dgm:pt>
    <dgm:pt modelId="{3AD959B7-0A8B-444F-BFC0-8368E61F7AB6}">
      <dgm:prSet phldrT="[Text]" custT="1"/>
      <dgm:spPr>
        <a:solidFill>
          <a:schemeClr val="accent1">
            <a:lumMod val="60000"/>
            <a:lumOff val="40000"/>
          </a:schemeClr>
        </a:solidFill>
        <a:ln>
          <a:solidFill>
            <a:schemeClr val="accent6">
              <a:lumMod val="40000"/>
              <a:lumOff val="60000"/>
            </a:schemeClr>
          </a:solidFill>
        </a:ln>
      </dgm:spPr>
      <dgm:t>
        <a:bodyPr anchor="ctr"/>
        <a:lstStyle/>
        <a:p>
          <a:pPr algn="l"/>
          <a:r>
            <a:rPr lang="en-US" sz="1800" b="1" u="sng" dirty="0" smtClean="0">
              <a:solidFill>
                <a:schemeClr val="accent6">
                  <a:lumMod val="75000"/>
                </a:schemeClr>
              </a:solidFill>
              <a:latin typeface="Calibri" pitchFamily="34" charset="0"/>
            </a:rPr>
            <a:t>Status* of SME Financing</a:t>
          </a:r>
        </a:p>
        <a:p>
          <a:pPr algn="l"/>
          <a:r>
            <a:rPr lang="en-US" sz="1800" b="1" u="none" dirty="0" smtClean="0">
              <a:solidFill>
                <a:schemeClr val="tx1"/>
              </a:solidFill>
              <a:latin typeface="Calibri" pitchFamily="34" charset="0"/>
            </a:rPr>
            <a:t>- Rs 513 billion SME financing (outstanding)</a:t>
          </a:r>
        </a:p>
        <a:p>
          <a:pPr algn="l"/>
          <a:r>
            <a:rPr lang="en-US" sz="1800" b="1" u="none" dirty="0" smtClean="0">
              <a:solidFill>
                <a:schemeClr val="tx1"/>
              </a:solidFill>
              <a:latin typeface="Calibri" pitchFamily="34" charset="0"/>
            </a:rPr>
            <a:t>- Number of borrowers is 180,704</a:t>
          </a:r>
        </a:p>
        <a:p>
          <a:pPr algn="l"/>
          <a:r>
            <a:rPr lang="en-US" sz="1800" b="1" u="none" dirty="0" smtClean="0">
              <a:solidFill>
                <a:schemeClr val="tx1"/>
              </a:solidFill>
              <a:latin typeface="Calibri" pitchFamily="34" charset="0"/>
            </a:rPr>
            <a:t>( Dec 2018)</a:t>
          </a:r>
          <a:endParaRPr lang="en-US" sz="1800" b="1" u="none" dirty="0">
            <a:solidFill>
              <a:schemeClr val="tx1"/>
            </a:solidFill>
            <a:latin typeface="Calibri" pitchFamily="34" charset="0"/>
          </a:endParaRPr>
        </a:p>
      </dgm:t>
    </dgm:pt>
    <dgm:pt modelId="{A8141CE6-89DA-4992-8AB9-09F0A91C1A6A}" type="sibTrans" cxnId="{D59448E6-BF60-4211-BF47-8E75D68D98AB}">
      <dgm:prSet/>
      <dgm:spPr>
        <a:solidFill>
          <a:schemeClr val="accent1">
            <a:lumMod val="60000"/>
            <a:lumOff val="40000"/>
          </a:schemeClr>
        </a:solidFill>
      </dgm:spPr>
      <dgm:t>
        <a:bodyPr/>
        <a:lstStyle/>
        <a:p>
          <a:endParaRPr lang="en-US" sz="1600"/>
        </a:p>
      </dgm:t>
    </dgm:pt>
    <dgm:pt modelId="{4DA029C7-34F5-4D03-BF6F-22DA1575CA58}" type="parTrans" cxnId="{D59448E6-BF60-4211-BF47-8E75D68D98AB}">
      <dgm:prSet/>
      <dgm:spPr/>
      <dgm:t>
        <a:bodyPr/>
        <a:lstStyle/>
        <a:p>
          <a:endParaRPr lang="en-US" sz="1600"/>
        </a:p>
      </dgm:t>
    </dgm:pt>
    <dgm:pt modelId="{EEE8324F-6D38-4A38-8FF4-58EF39D01B88}" type="pres">
      <dgm:prSet presAssocID="{9527C58B-85E2-4319-98DC-56B1A6006083}" presName="Name0" presStyleCnt="0">
        <dgm:presLayoutVars>
          <dgm:dir/>
          <dgm:animLvl val="lvl"/>
          <dgm:resizeHandles val="exact"/>
        </dgm:presLayoutVars>
      </dgm:prSet>
      <dgm:spPr/>
      <dgm:t>
        <a:bodyPr/>
        <a:lstStyle/>
        <a:p>
          <a:endParaRPr lang="en-US"/>
        </a:p>
      </dgm:t>
    </dgm:pt>
    <dgm:pt modelId="{7AA093AC-3F5A-4951-9B33-3B2E163686DD}" type="pres">
      <dgm:prSet presAssocID="{9527C58B-85E2-4319-98DC-56B1A6006083}" presName="tSp" presStyleCnt="0"/>
      <dgm:spPr/>
      <dgm:t>
        <a:bodyPr/>
        <a:lstStyle/>
        <a:p>
          <a:endParaRPr lang="en-US"/>
        </a:p>
      </dgm:t>
    </dgm:pt>
    <dgm:pt modelId="{A43BB403-E40E-4F58-B5D3-974CE67188CE}" type="pres">
      <dgm:prSet presAssocID="{9527C58B-85E2-4319-98DC-56B1A6006083}" presName="bSp" presStyleCnt="0"/>
      <dgm:spPr/>
      <dgm:t>
        <a:bodyPr/>
        <a:lstStyle/>
        <a:p>
          <a:endParaRPr lang="en-US"/>
        </a:p>
      </dgm:t>
    </dgm:pt>
    <dgm:pt modelId="{66F10C12-12C7-4532-9DB4-1AE693670909}" type="pres">
      <dgm:prSet presAssocID="{9527C58B-85E2-4319-98DC-56B1A6006083}" presName="process" presStyleCnt="0"/>
      <dgm:spPr/>
      <dgm:t>
        <a:bodyPr/>
        <a:lstStyle/>
        <a:p>
          <a:endParaRPr lang="en-US"/>
        </a:p>
      </dgm:t>
    </dgm:pt>
    <dgm:pt modelId="{77F0BA6A-C52C-4A19-9BE9-588BD9455233}" type="pres">
      <dgm:prSet presAssocID="{3AD959B7-0A8B-444F-BFC0-8368E61F7AB6}" presName="composite1" presStyleCnt="0"/>
      <dgm:spPr/>
      <dgm:t>
        <a:bodyPr/>
        <a:lstStyle/>
        <a:p>
          <a:endParaRPr lang="en-US"/>
        </a:p>
      </dgm:t>
    </dgm:pt>
    <dgm:pt modelId="{1092375C-3373-44E2-8702-39ABE0ADEA60}" type="pres">
      <dgm:prSet presAssocID="{3AD959B7-0A8B-444F-BFC0-8368E61F7AB6}" presName="dummyNode1" presStyleLbl="node1" presStyleIdx="0" presStyleCnt="2"/>
      <dgm:spPr/>
      <dgm:t>
        <a:bodyPr/>
        <a:lstStyle/>
        <a:p>
          <a:endParaRPr lang="en-US"/>
        </a:p>
      </dgm:t>
    </dgm:pt>
    <dgm:pt modelId="{DE9BE97A-F047-4BA7-9853-BC62C02A4A3F}" type="pres">
      <dgm:prSet presAssocID="{3AD959B7-0A8B-444F-BFC0-8368E61F7AB6}" presName="childNode1" presStyleLbl="bgAcc1" presStyleIdx="0" presStyleCnt="2" custScaleX="75391" custScaleY="66123" custLinFactNeighborX="-10250" custLinFactNeighborY="31767">
        <dgm:presLayoutVars>
          <dgm:bulletEnabled val="1"/>
        </dgm:presLayoutVars>
      </dgm:prSet>
      <dgm:spPr/>
      <dgm:t>
        <a:bodyPr/>
        <a:lstStyle/>
        <a:p>
          <a:endParaRPr lang="en-US"/>
        </a:p>
      </dgm:t>
    </dgm:pt>
    <dgm:pt modelId="{D9A89E9B-E59E-4878-85BE-6FA6B6D5837C}" type="pres">
      <dgm:prSet presAssocID="{3AD959B7-0A8B-444F-BFC0-8368E61F7AB6}" presName="childNode1tx" presStyleLbl="bgAcc1" presStyleIdx="0" presStyleCnt="2">
        <dgm:presLayoutVars>
          <dgm:bulletEnabled val="1"/>
        </dgm:presLayoutVars>
      </dgm:prSet>
      <dgm:spPr/>
      <dgm:t>
        <a:bodyPr/>
        <a:lstStyle/>
        <a:p>
          <a:endParaRPr lang="en-US"/>
        </a:p>
      </dgm:t>
    </dgm:pt>
    <dgm:pt modelId="{C34DEA8B-DA1A-47AB-BB83-24C1B56E3286}" type="pres">
      <dgm:prSet presAssocID="{3AD959B7-0A8B-444F-BFC0-8368E61F7AB6}" presName="parentNode1" presStyleLbl="node1" presStyleIdx="0" presStyleCnt="2" custScaleX="112277" custScaleY="219892" custLinFactNeighborX="-39960" custLinFactNeighborY="-17188">
        <dgm:presLayoutVars>
          <dgm:chMax val="1"/>
          <dgm:bulletEnabled val="1"/>
        </dgm:presLayoutVars>
      </dgm:prSet>
      <dgm:spPr/>
      <dgm:t>
        <a:bodyPr/>
        <a:lstStyle/>
        <a:p>
          <a:endParaRPr lang="en-US"/>
        </a:p>
      </dgm:t>
    </dgm:pt>
    <dgm:pt modelId="{8879BDCA-3EB1-499F-A908-C6F464672AE1}" type="pres">
      <dgm:prSet presAssocID="{3AD959B7-0A8B-444F-BFC0-8368E61F7AB6}" presName="connSite1" presStyleCnt="0"/>
      <dgm:spPr/>
      <dgm:t>
        <a:bodyPr/>
        <a:lstStyle/>
        <a:p>
          <a:endParaRPr lang="en-US"/>
        </a:p>
      </dgm:t>
    </dgm:pt>
    <dgm:pt modelId="{FF732087-C5E6-4C17-9B98-CD238FB8AA13}" type="pres">
      <dgm:prSet presAssocID="{A8141CE6-89DA-4992-8AB9-09F0A91C1A6A}" presName="Name9" presStyleLbl="sibTrans2D1" presStyleIdx="0" presStyleCnt="1" custAng="232109" custScaleX="85117" custLinFactNeighborX="14382" custLinFactNeighborY="-25226"/>
      <dgm:spPr/>
      <dgm:t>
        <a:bodyPr/>
        <a:lstStyle/>
        <a:p>
          <a:endParaRPr lang="en-US"/>
        </a:p>
      </dgm:t>
    </dgm:pt>
    <dgm:pt modelId="{57D3E06D-F398-41BD-ACDE-62EA025A84D9}" type="pres">
      <dgm:prSet presAssocID="{C3FB4E6F-0A66-4710-8F63-D1620E909CE9}" presName="composite2" presStyleCnt="0"/>
      <dgm:spPr/>
      <dgm:t>
        <a:bodyPr/>
        <a:lstStyle/>
        <a:p>
          <a:endParaRPr lang="en-US"/>
        </a:p>
      </dgm:t>
    </dgm:pt>
    <dgm:pt modelId="{5DA5B68B-4E8D-4860-A2EF-4E06E659711C}" type="pres">
      <dgm:prSet presAssocID="{C3FB4E6F-0A66-4710-8F63-D1620E909CE9}" presName="dummyNode2" presStyleLbl="node1" presStyleIdx="0" presStyleCnt="2"/>
      <dgm:spPr/>
      <dgm:t>
        <a:bodyPr/>
        <a:lstStyle/>
        <a:p>
          <a:endParaRPr lang="en-US"/>
        </a:p>
      </dgm:t>
    </dgm:pt>
    <dgm:pt modelId="{BF2CC86A-E4CE-43B9-A972-A5E487D68642}" type="pres">
      <dgm:prSet presAssocID="{C3FB4E6F-0A66-4710-8F63-D1620E909CE9}" presName="childNode2" presStyleLbl="bgAcc1" presStyleIdx="1" presStyleCnt="2" custFlipVert="1" custFlipHor="1" custScaleX="10893" custScaleY="3441" custLinFactNeighborX="26787" custLinFactNeighborY="-39514">
        <dgm:presLayoutVars>
          <dgm:bulletEnabled val="1"/>
        </dgm:presLayoutVars>
      </dgm:prSet>
      <dgm:spPr/>
      <dgm:t>
        <a:bodyPr/>
        <a:lstStyle/>
        <a:p>
          <a:endParaRPr lang="en-US"/>
        </a:p>
      </dgm:t>
    </dgm:pt>
    <dgm:pt modelId="{CA7737E2-4425-48D8-8218-2444244F9975}" type="pres">
      <dgm:prSet presAssocID="{C3FB4E6F-0A66-4710-8F63-D1620E909CE9}" presName="childNode2tx" presStyleLbl="bgAcc1" presStyleIdx="1" presStyleCnt="2">
        <dgm:presLayoutVars>
          <dgm:bulletEnabled val="1"/>
        </dgm:presLayoutVars>
      </dgm:prSet>
      <dgm:spPr/>
      <dgm:t>
        <a:bodyPr/>
        <a:lstStyle/>
        <a:p>
          <a:endParaRPr lang="en-US"/>
        </a:p>
      </dgm:t>
    </dgm:pt>
    <dgm:pt modelId="{CD1795D6-9EDF-4097-BF5A-D9F097D364A0}" type="pres">
      <dgm:prSet presAssocID="{C3FB4E6F-0A66-4710-8F63-D1620E909CE9}" presName="parentNode2" presStyleLbl="node1" presStyleIdx="1" presStyleCnt="2" custScaleX="122374" custScaleY="218369" custLinFactNeighborX="12065" custLinFactNeighborY="-48214">
        <dgm:presLayoutVars>
          <dgm:chMax val="0"/>
          <dgm:bulletEnabled val="1"/>
        </dgm:presLayoutVars>
      </dgm:prSet>
      <dgm:spPr/>
      <dgm:t>
        <a:bodyPr/>
        <a:lstStyle/>
        <a:p>
          <a:endParaRPr lang="en-US"/>
        </a:p>
      </dgm:t>
    </dgm:pt>
    <dgm:pt modelId="{1063BAEC-AE8D-450D-AE71-445B587402B5}" type="pres">
      <dgm:prSet presAssocID="{C3FB4E6F-0A66-4710-8F63-D1620E909CE9}" presName="connSite2" presStyleCnt="0"/>
      <dgm:spPr/>
      <dgm:t>
        <a:bodyPr/>
        <a:lstStyle/>
        <a:p>
          <a:endParaRPr lang="en-US"/>
        </a:p>
      </dgm:t>
    </dgm:pt>
  </dgm:ptLst>
  <dgm:cxnLst>
    <dgm:cxn modelId="{A31A1780-9BE7-4D28-8688-C082D3248662}" type="presOf" srcId="{3AD959B7-0A8B-444F-BFC0-8368E61F7AB6}" destId="{C34DEA8B-DA1A-47AB-BB83-24C1B56E3286}" srcOrd="0" destOrd="0" presId="urn:microsoft.com/office/officeart/2005/8/layout/hProcess4"/>
    <dgm:cxn modelId="{D59448E6-BF60-4211-BF47-8E75D68D98AB}" srcId="{9527C58B-85E2-4319-98DC-56B1A6006083}" destId="{3AD959B7-0A8B-444F-BFC0-8368E61F7AB6}" srcOrd="0" destOrd="0" parTransId="{4DA029C7-34F5-4D03-BF6F-22DA1575CA58}" sibTransId="{A8141CE6-89DA-4992-8AB9-09F0A91C1A6A}"/>
    <dgm:cxn modelId="{F18F36B9-4F8E-4BB3-8E95-53BD7EFEF3DC}" type="presOf" srcId="{A8141CE6-89DA-4992-8AB9-09F0A91C1A6A}" destId="{FF732087-C5E6-4C17-9B98-CD238FB8AA13}" srcOrd="0" destOrd="0" presId="urn:microsoft.com/office/officeart/2005/8/layout/hProcess4"/>
    <dgm:cxn modelId="{C207F357-B16B-4F3F-AA08-1E0AE1CCE34B}" type="presOf" srcId="{C3FB4E6F-0A66-4710-8F63-D1620E909CE9}" destId="{CD1795D6-9EDF-4097-BF5A-D9F097D364A0}" srcOrd="0" destOrd="0" presId="urn:microsoft.com/office/officeart/2005/8/layout/hProcess4"/>
    <dgm:cxn modelId="{A8161A52-9262-42C3-A393-1E705854E978}" type="presOf" srcId="{9527C58B-85E2-4319-98DC-56B1A6006083}" destId="{EEE8324F-6D38-4A38-8FF4-58EF39D01B88}" srcOrd="0" destOrd="0" presId="urn:microsoft.com/office/officeart/2005/8/layout/hProcess4"/>
    <dgm:cxn modelId="{97D0DACA-470C-44BF-B712-02C8F922D1A0}" srcId="{9527C58B-85E2-4319-98DC-56B1A6006083}" destId="{C3FB4E6F-0A66-4710-8F63-D1620E909CE9}" srcOrd="1" destOrd="0" parTransId="{C069E2AB-6A8C-4673-9064-560F2E6CCEE2}" sibTransId="{53F33346-74A8-484E-A3AB-2971EBBC1B00}"/>
    <dgm:cxn modelId="{595042AA-AEFD-419E-8151-3CB4F76D9950}" type="presParOf" srcId="{EEE8324F-6D38-4A38-8FF4-58EF39D01B88}" destId="{7AA093AC-3F5A-4951-9B33-3B2E163686DD}" srcOrd="0" destOrd="0" presId="urn:microsoft.com/office/officeart/2005/8/layout/hProcess4"/>
    <dgm:cxn modelId="{6952A6AE-5E53-41BA-A66F-96D373BEB745}" type="presParOf" srcId="{EEE8324F-6D38-4A38-8FF4-58EF39D01B88}" destId="{A43BB403-E40E-4F58-B5D3-974CE67188CE}" srcOrd="1" destOrd="0" presId="urn:microsoft.com/office/officeart/2005/8/layout/hProcess4"/>
    <dgm:cxn modelId="{7BFD5C51-F82B-42D3-83BC-E3E46BD297EA}" type="presParOf" srcId="{EEE8324F-6D38-4A38-8FF4-58EF39D01B88}" destId="{66F10C12-12C7-4532-9DB4-1AE693670909}" srcOrd="2" destOrd="0" presId="urn:microsoft.com/office/officeart/2005/8/layout/hProcess4"/>
    <dgm:cxn modelId="{B1AA9B89-F98E-4968-8755-B815D112379C}" type="presParOf" srcId="{66F10C12-12C7-4532-9DB4-1AE693670909}" destId="{77F0BA6A-C52C-4A19-9BE9-588BD9455233}" srcOrd="0" destOrd="0" presId="urn:microsoft.com/office/officeart/2005/8/layout/hProcess4"/>
    <dgm:cxn modelId="{CA3E0CE7-851A-464B-AE7E-F5CD71D7DF68}" type="presParOf" srcId="{77F0BA6A-C52C-4A19-9BE9-588BD9455233}" destId="{1092375C-3373-44E2-8702-39ABE0ADEA60}" srcOrd="0" destOrd="0" presId="urn:microsoft.com/office/officeart/2005/8/layout/hProcess4"/>
    <dgm:cxn modelId="{CD84FE19-96BB-4282-B067-9668D79F3D51}" type="presParOf" srcId="{77F0BA6A-C52C-4A19-9BE9-588BD9455233}" destId="{DE9BE97A-F047-4BA7-9853-BC62C02A4A3F}" srcOrd="1" destOrd="0" presId="urn:microsoft.com/office/officeart/2005/8/layout/hProcess4"/>
    <dgm:cxn modelId="{9E4BF129-F814-4F40-8D70-1C9958ED1BE6}" type="presParOf" srcId="{77F0BA6A-C52C-4A19-9BE9-588BD9455233}" destId="{D9A89E9B-E59E-4878-85BE-6FA6B6D5837C}" srcOrd="2" destOrd="0" presId="urn:microsoft.com/office/officeart/2005/8/layout/hProcess4"/>
    <dgm:cxn modelId="{22A0142B-10D5-43B8-AC4B-F0E1722F5A2D}" type="presParOf" srcId="{77F0BA6A-C52C-4A19-9BE9-588BD9455233}" destId="{C34DEA8B-DA1A-47AB-BB83-24C1B56E3286}" srcOrd="3" destOrd="0" presId="urn:microsoft.com/office/officeart/2005/8/layout/hProcess4"/>
    <dgm:cxn modelId="{E798C53C-C379-4D1F-945D-CF0B14027D69}" type="presParOf" srcId="{77F0BA6A-C52C-4A19-9BE9-588BD9455233}" destId="{8879BDCA-3EB1-499F-A908-C6F464672AE1}" srcOrd="4" destOrd="0" presId="urn:microsoft.com/office/officeart/2005/8/layout/hProcess4"/>
    <dgm:cxn modelId="{C2F44A03-90B4-468A-9A0D-91DC457AC8B5}" type="presParOf" srcId="{66F10C12-12C7-4532-9DB4-1AE693670909}" destId="{FF732087-C5E6-4C17-9B98-CD238FB8AA13}" srcOrd="1" destOrd="0" presId="urn:microsoft.com/office/officeart/2005/8/layout/hProcess4"/>
    <dgm:cxn modelId="{AF00FD0E-A6ED-4F03-9364-69A53CF74E1F}" type="presParOf" srcId="{66F10C12-12C7-4532-9DB4-1AE693670909}" destId="{57D3E06D-F398-41BD-ACDE-62EA025A84D9}" srcOrd="2" destOrd="0" presId="urn:microsoft.com/office/officeart/2005/8/layout/hProcess4"/>
    <dgm:cxn modelId="{A51CD956-C007-45B0-947B-A2D978F4BCEB}" type="presParOf" srcId="{57D3E06D-F398-41BD-ACDE-62EA025A84D9}" destId="{5DA5B68B-4E8D-4860-A2EF-4E06E659711C}" srcOrd="0" destOrd="0" presId="urn:microsoft.com/office/officeart/2005/8/layout/hProcess4"/>
    <dgm:cxn modelId="{DDA184B8-703F-4C5B-9F9A-2557C4B23DF9}" type="presParOf" srcId="{57D3E06D-F398-41BD-ACDE-62EA025A84D9}" destId="{BF2CC86A-E4CE-43B9-A972-A5E487D68642}" srcOrd="1" destOrd="0" presId="urn:microsoft.com/office/officeart/2005/8/layout/hProcess4"/>
    <dgm:cxn modelId="{904FEE64-59E2-4033-8D88-C2D8D8F77951}" type="presParOf" srcId="{57D3E06D-F398-41BD-ACDE-62EA025A84D9}" destId="{CA7737E2-4425-48D8-8218-2444244F9975}" srcOrd="2" destOrd="0" presId="urn:microsoft.com/office/officeart/2005/8/layout/hProcess4"/>
    <dgm:cxn modelId="{220100C0-2742-456F-BDA5-2EB86C88EC2C}" type="presParOf" srcId="{57D3E06D-F398-41BD-ACDE-62EA025A84D9}" destId="{CD1795D6-9EDF-4097-BF5A-D9F097D364A0}" srcOrd="3" destOrd="0" presId="urn:microsoft.com/office/officeart/2005/8/layout/hProcess4"/>
    <dgm:cxn modelId="{E6721EDC-1C33-403E-8126-F426D5C54E49}" type="presParOf" srcId="{57D3E06D-F398-41BD-ACDE-62EA025A84D9}" destId="{1063BAEC-AE8D-450D-AE71-445B587402B5}"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BE97A-F047-4BA7-9853-BC62C02A4A3F}">
      <dsp:nvSpPr>
        <dsp:cNvPr id="0" name=""/>
        <dsp:cNvSpPr/>
      </dsp:nvSpPr>
      <dsp:spPr>
        <a:xfrm>
          <a:off x="706819" y="2055845"/>
          <a:ext cx="2137831" cy="1546501"/>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FF732087-C5E6-4C17-9B98-CD238FB8AA13}">
      <dsp:nvSpPr>
        <dsp:cNvPr id="0" name=""/>
        <dsp:cNvSpPr/>
      </dsp:nvSpPr>
      <dsp:spPr>
        <a:xfrm rot="232109">
          <a:off x="2012378" y="-1468576"/>
          <a:ext cx="4544353" cy="5338949"/>
        </a:xfrm>
        <a:prstGeom prst="leftCircularArrow">
          <a:avLst>
            <a:gd name="adj1" fmla="val 1663"/>
            <a:gd name="adj2" fmla="val 197772"/>
            <a:gd name="adj3" fmla="val 1377409"/>
            <a:gd name="adj4" fmla="val 8428616"/>
            <a:gd name="adj5" fmla="val 1941"/>
          </a:avLst>
        </a:prstGeom>
        <a:solidFill>
          <a:schemeClr val="accent1">
            <a:lumMod val="60000"/>
            <a:lumOff val="4000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C34DEA8B-DA1A-47AB-BB83-24C1B56E3286}">
      <dsp:nvSpPr>
        <dsp:cNvPr id="0" name=""/>
        <dsp:cNvSpPr/>
      </dsp:nvSpPr>
      <dsp:spPr>
        <a:xfrm>
          <a:off x="116754" y="1981201"/>
          <a:ext cx="2830038" cy="2204096"/>
        </a:xfrm>
        <a:prstGeom prst="roundRect">
          <a:avLst>
            <a:gd name="adj" fmla="val 10000"/>
          </a:avLst>
        </a:prstGeom>
        <a:solidFill>
          <a:schemeClr val="accent1">
            <a:lumMod val="60000"/>
            <a:lumOff val="40000"/>
          </a:schemeClr>
        </a:solidFill>
        <a:ln>
          <a:solidFill>
            <a:schemeClr val="accent6">
              <a:lumMod val="40000"/>
              <a:lumOff val="60000"/>
            </a:schemeClr>
          </a:solid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lang="en-US" sz="1800" b="1" u="sng" kern="1200" dirty="0" smtClean="0">
              <a:solidFill>
                <a:schemeClr val="accent6">
                  <a:lumMod val="75000"/>
                </a:schemeClr>
              </a:solidFill>
              <a:latin typeface="Calibri" pitchFamily="34" charset="0"/>
            </a:rPr>
            <a:t>Status* of SME Financing</a:t>
          </a:r>
        </a:p>
        <a:p>
          <a:pPr lvl="0" algn="l" defTabSz="800100">
            <a:lnSpc>
              <a:spcPct val="90000"/>
            </a:lnSpc>
            <a:spcBef>
              <a:spcPct val="0"/>
            </a:spcBef>
            <a:spcAft>
              <a:spcPct val="35000"/>
            </a:spcAft>
          </a:pPr>
          <a:r>
            <a:rPr lang="en-US" sz="1800" b="1" u="none" kern="1200" dirty="0" smtClean="0">
              <a:solidFill>
                <a:schemeClr val="tx1"/>
              </a:solidFill>
              <a:latin typeface="Calibri" pitchFamily="34" charset="0"/>
            </a:rPr>
            <a:t>- Rs 513 billion SME financing (outstanding)</a:t>
          </a:r>
        </a:p>
        <a:p>
          <a:pPr lvl="0" algn="l" defTabSz="800100">
            <a:lnSpc>
              <a:spcPct val="90000"/>
            </a:lnSpc>
            <a:spcBef>
              <a:spcPct val="0"/>
            </a:spcBef>
            <a:spcAft>
              <a:spcPct val="35000"/>
            </a:spcAft>
          </a:pPr>
          <a:r>
            <a:rPr lang="en-US" sz="1800" b="1" u="none" kern="1200" dirty="0" smtClean="0">
              <a:solidFill>
                <a:schemeClr val="tx1"/>
              </a:solidFill>
              <a:latin typeface="Calibri" pitchFamily="34" charset="0"/>
            </a:rPr>
            <a:t>- Number of borrowers is 180,704</a:t>
          </a:r>
        </a:p>
        <a:p>
          <a:pPr lvl="0" algn="l" defTabSz="800100">
            <a:lnSpc>
              <a:spcPct val="90000"/>
            </a:lnSpc>
            <a:spcBef>
              <a:spcPct val="0"/>
            </a:spcBef>
            <a:spcAft>
              <a:spcPct val="35000"/>
            </a:spcAft>
          </a:pPr>
          <a:r>
            <a:rPr lang="en-US" sz="1800" b="1" u="none" kern="1200" dirty="0" smtClean="0">
              <a:solidFill>
                <a:schemeClr val="tx1"/>
              </a:solidFill>
              <a:latin typeface="Calibri" pitchFamily="34" charset="0"/>
            </a:rPr>
            <a:t>( Dec 2018)</a:t>
          </a:r>
          <a:endParaRPr lang="en-US" sz="1800" b="1" u="none" kern="1200" dirty="0">
            <a:solidFill>
              <a:schemeClr val="tx1"/>
            </a:solidFill>
            <a:latin typeface="Calibri" pitchFamily="34" charset="0"/>
          </a:endParaRPr>
        </a:p>
      </dsp:txBody>
      <dsp:txXfrm>
        <a:off x="181310" y="2045757"/>
        <a:ext cx="2700926" cy="2074984"/>
      </dsp:txXfrm>
    </dsp:sp>
    <dsp:sp modelId="{BF2CC86A-E4CE-43B9-A972-A5E487D68642}">
      <dsp:nvSpPr>
        <dsp:cNvPr id="0" name=""/>
        <dsp:cNvSpPr/>
      </dsp:nvSpPr>
      <dsp:spPr>
        <a:xfrm flipH="1" flipV="1">
          <a:off x="6399902" y="1718772"/>
          <a:ext cx="308888" cy="80478"/>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D1795D6-9EDF-4097-BF5A-D9F097D364A0}">
      <dsp:nvSpPr>
        <dsp:cNvPr id="0" name=""/>
        <dsp:cNvSpPr/>
      </dsp:nvSpPr>
      <dsp:spPr>
        <a:xfrm>
          <a:off x="5029206" y="0"/>
          <a:ext cx="3084541" cy="2188830"/>
        </a:xfrm>
        <a:prstGeom prst="roundRect">
          <a:avLst>
            <a:gd name="adj" fmla="val 10000"/>
          </a:avLst>
        </a:prstGeom>
        <a:solidFill>
          <a:schemeClr val="accent1">
            <a:lumMod val="60000"/>
            <a:lumOff val="4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lang="en-US" sz="1800" b="1" u="sng" kern="1200" dirty="0" smtClean="0">
              <a:solidFill>
                <a:schemeClr val="accent6">
                  <a:lumMod val="75000"/>
                </a:schemeClr>
              </a:solidFill>
              <a:latin typeface="Calibri" pitchFamily="34" charset="0"/>
            </a:rPr>
            <a:t>Indicative Targets for 2023</a:t>
          </a:r>
        </a:p>
        <a:p>
          <a:pPr lvl="0" algn="l" defTabSz="800100">
            <a:lnSpc>
              <a:spcPct val="90000"/>
            </a:lnSpc>
            <a:spcBef>
              <a:spcPct val="0"/>
            </a:spcBef>
            <a:spcAft>
              <a:spcPct val="35000"/>
            </a:spcAft>
          </a:pPr>
          <a:r>
            <a:rPr lang="en-US" sz="1800" b="1" kern="1200" dirty="0" smtClean="0">
              <a:solidFill>
                <a:schemeClr val="tx1"/>
              </a:solidFill>
              <a:latin typeface="Calibri" pitchFamily="34" charset="0"/>
            </a:rPr>
            <a:t>- Increase SME share to 17%                   -Increase SME financing to Rs 1.9 trillion </a:t>
          </a:r>
        </a:p>
        <a:p>
          <a:pPr lvl="0" algn="l" defTabSz="800100">
            <a:lnSpc>
              <a:spcPct val="90000"/>
            </a:lnSpc>
            <a:spcBef>
              <a:spcPct val="0"/>
            </a:spcBef>
            <a:spcAft>
              <a:spcPct val="35000"/>
            </a:spcAft>
          </a:pPr>
          <a:r>
            <a:rPr lang="en-US" sz="1800" b="1" kern="1200" dirty="0" smtClean="0">
              <a:solidFill>
                <a:schemeClr val="tx1"/>
              </a:solidFill>
              <a:latin typeface="Calibri" pitchFamily="34" charset="0"/>
            </a:rPr>
            <a:t>-Increase number of SME borrowers to 700,000</a:t>
          </a:r>
        </a:p>
        <a:p>
          <a:pPr lvl="0" algn="l" defTabSz="800100">
            <a:lnSpc>
              <a:spcPct val="90000"/>
            </a:lnSpc>
            <a:spcBef>
              <a:spcPct val="0"/>
            </a:spcBef>
            <a:spcAft>
              <a:spcPct val="35000"/>
            </a:spcAft>
          </a:pPr>
          <a:r>
            <a:rPr lang="en-US" sz="1800" b="1" kern="1200" dirty="0" smtClean="0">
              <a:solidFill>
                <a:schemeClr val="tx1"/>
              </a:solidFill>
              <a:latin typeface="Calibri" pitchFamily="34" charset="0"/>
            </a:rPr>
            <a:t>(Dec 2023)</a:t>
          </a:r>
          <a:endParaRPr lang="en-US" sz="1800" b="1" kern="1200" dirty="0">
            <a:solidFill>
              <a:schemeClr val="tx1"/>
            </a:solidFill>
            <a:latin typeface="Calibri" pitchFamily="34" charset="0"/>
          </a:endParaRPr>
        </a:p>
      </dsp:txBody>
      <dsp:txXfrm>
        <a:off x="5093315" y="64109"/>
        <a:ext cx="2956323" cy="206061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drawing1.xml><?xml version="1.0" encoding="utf-8"?>
<c:userShapes xmlns:c="http://schemas.openxmlformats.org/drawingml/2006/chart">
  <cdr:relSizeAnchor xmlns:cdr="http://schemas.openxmlformats.org/drawingml/2006/chartDrawing">
    <cdr:from>
      <cdr:x>0.24214</cdr:x>
      <cdr:y>0.32778</cdr:y>
    </cdr:from>
    <cdr:to>
      <cdr:x>0.75785</cdr:x>
      <cdr:y>0.67222</cdr:y>
    </cdr:to>
    <cdr:sp macro="" textlink="">
      <cdr:nvSpPr>
        <cdr:cNvPr id="2" name="TextBox 1"/>
        <cdr:cNvSpPr txBox="1"/>
      </cdr:nvSpPr>
      <cdr:spPr>
        <a:xfrm xmlns:a="http://schemas.openxmlformats.org/drawingml/2006/main">
          <a:off x="435909" y="374653"/>
          <a:ext cx="928381" cy="3936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t> </a:t>
          </a:r>
          <a:r>
            <a:rPr lang="en-US" sz="2000" b="1" dirty="0" smtClean="0"/>
            <a:t> </a:t>
          </a:r>
          <a:r>
            <a:rPr lang="en-US" sz="2000" b="1" dirty="0" smtClean="0">
              <a:latin typeface="+mn-lt"/>
            </a:rPr>
            <a:t>90</a:t>
          </a:r>
          <a:r>
            <a:rPr lang="en-US" sz="2000" b="1" dirty="0">
              <a:latin typeface="+mn-lt"/>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0.24214</cdr:x>
      <cdr:y>0.31555</cdr:y>
    </cdr:from>
    <cdr:to>
      <cdr:x>0.75785</cdr:x>
      <cdr:y>0.65999</cdr:y>
    </cdr:to>
    <cdr:sp macro="" textlink="">
      <cdr:nvSpPr>
        <cdr:cNvPr id="2" name="TextBox 1"/>
        <cdr:cNvSpPr txBox="1"/>
      </cdr:nvSpPr>
      <cdr:spPr>
        <a:xfrm xmlns:a="http://schemas.openxmlformats.org/drawingml/2006/main">
          <a:off x="451793" y="384720"/>
          <a:ext cx="962211" cy="41994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mn-lt"/>
            </a:rPr>
            <a:t>   40</a:t>
          </a:r>
          <a:r>
            <a:rPr lang="en-US" sz="2000" b="1" dirty="0">
              <a:latin typeface="+mn-lt"/>
            </a:rPr>
            <a:t>%</a:t>
          </a:r>
        </a:p>
      </cdr:txBody>
    </cdr:sp>
  </cdr:relSizeAnchor>
</c:userShapes>
</file>

<file path=ppt/drawings/drawing3.xml><?xml version="1.0" encoding="utf-8"?>
<c:userShapes xmlns:c="http://schemas.openxmlformats.org/drawingml/2006/chart">
  <cdr:relSizeAnchor xmlns:cdr="http://schemas.openxmlformats.org/drawingml/2006/chartDrawing">
    <cdr:from>
      <cdr:x>0.24214</cdr:x>
      <cdr:y>0.31939</cdr:y>
    </cdr:from>
    <cdr:to>
      <cdr:x>0.75785</cdr:x>
      <cdr:y>0.66383</cdr:y>
    </cdr:to>
    <cdr:sp macro="" textlink="">
      <cdr:nvSpPr>
        <cdr:cNvPr id="2" name="TextBox 1"/>
        <cdr:cNvSpPr txBox="1"/>
      </cdr:nvSpPr>
      <cdr:spPr>
        <a:xfrm xmlns:a="http://schemas.openxmlformats.org/drawingml/2006/main">
          <a:off x="451793" y="462409"/>
          <a:ext cx="962211" cy="4986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mn-lt"/>
            </a:rPr>
            <a:t>   80%</a:t>
          </a:r>
          <a:endParaRPr lang="en-US" sz="2000" b="1" dirty="0">
            <a:latin typeface="+mn-lt"/>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0.04083</cdr:x>
      <cdr:y>0.45699</cdr:y>
    </cdr:from>
    <cdr:to>
      <cdr:x>0.1259</cdr:x>
      <cdr:y>0.51292</cdr:y>
    </cdr:to>
    <cdr:sp macro="" textlink="">
      <cdr:nvSpPr>
        <cdr:cNvPr id="2" name="TextBox 1"/>
        <cdr:cNvSpPr txBox="1"/>
      </cdr:nvSpPr>
      <cdr:spPr>
        <a:xfrm xmlns:a="http://schemas.openxmlformats.org/drawingml/2006/main">
          <a:off x="350278" y="2432188"/>
          <a:ext cx="729841" cy="29766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b="1" dirty="0" smtClean="0">
              <a:solidFill>
                <a:srgbClr val="FF6600"/>
              </a:solidFill>
              <a:latin typeface="+mn-lt"/>
              <a:sym typeface="Wingdings" panose="05000000000000000000" pitchFamily="2" charset="2"/>
            </a:rPr>
            <a:t></a:t>
          </a:r>
          <a:r>
            <a:rPr lang="en-GB" sz="1400" b="1" dirty="0" smtClean="0">
              <a:latin typeface="+mn-lt"/>
            </a:rPr>
            <a:t>134K</a:t>
          </a:r>
          <a:endParaRPr lang="en-US" sz="1400" b="1" dirty="0">
            <a:latin typeface="+mn-lt"/>
          </a:endParaRPr>
        </a:p>
      </cdr:txBody>
    </cdr:sp>
  </cdr:relSizeAnchor>
  <cdr:relSizeAnchor xmlns:cdr="http://schemas.openxmlformats.org/drawingml/2006/chartDrawing">
    <cdr:from>
      <cdr:x>0.21822</cdr:x>
      <cdr:y>0.43537</cdr:y>
    </cdr:from>
    <cdr:to>
      <cdr:x>0.30635</cdr:x>
      <cdr:y>0.4759</cdr:y>
    </cdr:to>
    <cdr:sp macro="" textlink="">
      <cdr:nvSpPr>
        <cdr:cNvPr id="3" name="TextBox 1"/>
        <cdr:cNvSpPr txBox="1"/>
      </cdr:nvSpPr>
      <cdr:spPr>
        <a:xfrm xmlns:a="http://schemas.openxmlformats.org/drawingml/2006/main">
          <a:off x="1872208" y="2317126"/>
          <a:ext cx="756094" cy="2157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b="1" dirty="0" smtClean="0">
              <a:solidFill>
                <a:srgbClr val="FF6600"/>
              </a:solidFill>
              <a:latin typeface="+mn-lt"/>
              <a:sym typeface="Wingdings" panose="05000000000000000000" pitchFamily="2" charset="2"/>
            </a:rPr>
            <a:t></a:t>
          </a:r>
          <a:r>
            <a:rPr lang="en-GB" sz="1400" b="1" dirty="0" smtClean="0">
              <a:latin typeface="+mn-lt"/>
            </a:rPr>
            <a:t>158K</a:t>
          </a:r>
          <a:endParaRPr lang="en-US" sz="1400" b="1" dirty="0">
            <a:latin typeface="+mn-lt"/>
          </a:endParaRPr>
        </a:p>
      </cdr:txBody>
    </cdr:sp>
  </cdr:relSizeAnchor>
  <cdr:relSizeAnchor xmlns:cdr="http://schemas.openxmlformats.org/drawingml/2006/chartDrawing">
    <cdr:from>
      <cdr:x>0.72601</cdr:x>
      <cdr:y>0.93142</cdr:y>
    </cdr:from>
    <cdr:to>
      <cdr:x>0.93705</cdr:x>
      <cdr:y>1</cdr:y>
    </cdr:to>
    <cdr:sp macro="" textlink="">
      <cdr:nvSpPr>
        <cdr:cNvPr id="5" name="TextBox 1"/>
        <cdr:cNvSpPr txBox="1"/>
      </cdr:nvSpPr>
      <cdr:spPr>
        <a:xfrm xmlns:a="http://schemas.openxmlformats.org/drawingml/2006/main">
          <a:off x="6228692" y="4890096"/>
          <a:ext cx="1810543" cy="3600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200" b="1" dirty="0" smtClean="0">
              <a:solidFill>
                <a:srgbClr val="FF6600"/>
              </a:solidFill>
              <a:latin typeface="+mn-lt"/>
              <a:sym typeface="Wingdings" panose="05000000000000000000" pitchFamily="2" charset="2"/>
            </a:rPr>
            <a:t></a:t>
          </a:r>
          <a:r>
            <a:rPr lang="en-GB" sz="1200" b="1" dirty="0" smtClean="0">
              <a:latin typeface="+mn-lt"/>
            </a:rPr>
            <a:t> No. of SME borrowers</a:t>
          </a:r>
        </a:p>
        <a:p xmlns:a="http://schemas.openxmlformats.org/drawingml/2006/main">
          <a:endParaRPr lang="en-US" sz="1200" b="1" dirty="0">
            <a:latin typeface="+mn-lt"/>
          </a:endParaRPr>
        </a:p>
      </cdr:txBody>
    </cdr:sp>
  </cdr:relSizeAnchor>
  <cdr:relSizeAnchor xmlns:cdr="http://schemas.openxmlformats.org/drawingml/2006/chartDrawing">
    <cdr:from>
      <cdr:x>0.1207</cdr:x>
      <cdr:y>0.11991</cdr:y>
    </cdr:from>
    <cdr:to>
      <cdr:x>0.32498</cdr:x>
      <cdr:y>0.29645</cdr:y>
    </cdr:to>
    <cdr:sp macro="" textlink="">
      <cdr:nvSpPr>
        <cdr:cNvPr id="4" name="TextBox 3"/>
        <cdr:cNvSpPr txBox="1"/>
      </cdr:nvSpPr>
      <cdr:spPr>
        <a:xfrm xmlns:a="http://schemas.openxmlformats.org/drawingml/2006/main">
          <a:off x="1035496" y="638176"/>
          <a:ext cx="1752600" cy="93955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0.10293</cdr:x>
      <cdr:y>0.07696</cdr:y>
    </cdr:from>
    <cdr:to>
      <cdr:x>0.3161</cdr:x>
      <cdr:y>0.29645</cdr:y>
    </cdr:to>
    <cdr:sp macro="" textlink="">
      <cdr:nvSpPr>
        <cdr:cNvPr id="6" name="TextBox 5"/>
        <cdr:cNvSpPr txBox="1"/>
      </cdr:nvSpPr>
      <cdr:spPr>
        <a:xfrm xmlns:a="http://schemas.openxmlformats.org/drawingml/2006/main">
          <a:off x="883096" y="409576"/>
          <a:ext cx="1828800" cy="1168152"/>
        </a:xfrm>
        <a:prstGeom xmlns:a="http://schemas.openxmlformats.org/drawingml/2006/main" prst="rect">
          <a:avLst/>
        </a:prstGeom>
        <a:ln xmlns:a="http://schemas.openxmlformats.org/drawingml/2006/main">
          <a:solidFill>
            <a:schemeClr val="accent2">
              <a:lumMod val="75000"/>
            </a:schemeClr>
          </a:solidFill>
        </a:ln>
      </cdr:spPr>
      <cdr:txBody>
        <a:bodyPr xmlns:a="http://schemas.openxmlformats.org/drawingml/2006/main" vertOverflow="clip" wrap="square" rtlCol="0"/>
        <a:lstStyle xmlns:a="http://schemas.openxmlformats.org/drawingml/2006/main"/>
        <a:p xmlns:a="http://schemas.openxmlformats.org/drawingml/2006/main">
          <a:r>
            <a:rPr lang="en-US" sz="1400" b="1" u="sng" dirty="0" smtClean="0"/>
            <a:t>2019 Nov</a:t>
          </a:r>
        </a:p>
        <a:p xmlns:a="http://schemas.openxmlformats.org/drawingml/2006/main">
          <a:r>
            <a:rPr lang="en-US" sz="1400" b="1" dirty="0" smtClean="0"/>
            <a:t>O/S SME Finance </a:t>
          </a:r>
        </a:p>
        <a:p xmlns:a="http://schemas.openxmlformats.org/drawingml/2006/main">
          <a:r>
            <a:rPr lang="en-US" sz="1400" b="1" dirty="0" err="1" smtClean="0"/>
            <a:t>Rs</a:t>
          </a:r>
          <a:r>
            <a:rPr lang="en-US" sz="1400" b="1" dirty="0" smtClean="0"/>
            <a:t>. 450 </a:t>
          </a:r>
          <a:r>
            <a:rPr lang="en-US" sz="1400" b="1" dirty="0" err="1" smtClean="0"/>
            <a:t>Bn</a:t>
          </a:r>
          <a:endParaRPr lang="en-US" sz="1400" b="1" dirty="0" smtClean="0"/>
        </a:p>
        <a:p xmlns:a="http://schemas.openxmlformats.org/drawingml/2006/main">
          <a:r>
            <a:rPr lang="en-US" sz="1400" b="1" dirty="0" smtClean="0"/>
            <a:t>SME Borrowers: 184,288</a:t>
          </a:r>
          <a:endParaRPr lang="en-US" sz="14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46274" cy="49405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49864" y="0"/>
            <a:ext cx="2946274" cy="49405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FFFD3FC-C38E-4F4C-8BDB-FB1DA7211ADB}" type="datetimeFigureOut">
              <a:rPr lang="en-US"/>
              <a:pPr>
                <a:defRPr/>
              </a:pPr>
              <a:t>22-Jan-20</a:t>
            </a:fld>
            <a:endParaRPr lang="en-US" dirty="0"/>
          </a:p>
        </p:txBody>
      </p:sp>
      <p:sp>
        <p:nvSpPr>
          <p:cNvPr id="4" name="Footer Placeholder 3"/>
          <p:cNvSpPr>
            <a:spLocks noGrp="1"/>
          </p:cNvSpPr>
          <p:nvPr>
            <p:ph type="ftr" sz="quarter" idx="2"/>
          </p:nvPr>
        </p:nvSpPr>
        <p:spPr>
          <a:xfrm>
            <a:off x="4" y="9378515"/>
            <a:ext cx="2946274" cy="49405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49864" y="9378515"/>
            <a:ext cx="2946274" cy="49405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ED9F524-9CD5-490A-9046-EDC5B04CF7FC}" type="slidenum">
              <a:rPr lang="en-US"/>
              <a:pPr>
                <a:defRPr/>
              </a:pPr>
              <a:t>‹#›</a:t>
            </a:fld>
            <a:endParaRPr lang="en-US" dirty="0"/>
          </a:p>
        </p:txBody>
      </p:sp>
    </p:spTree>
    <p:extLst>
      <p:ext uri="{BB962C8B-B14F-4D97-AF65-F5344CB8AC3E}">
        <p14:creationId xmlns:p14="http://schemas.microsoft.com/office/powerpoint/2010/main" val="1675450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46274" cy="49405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49864" y="0"/>
            <a:ext cx="2946274" cy="49405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26F362A9-1FD3-44DF-95C7-3F0FEA1D90B8}" type="datetimeFigureOut">
              <a:rPr lang="en-US"/>
              <a:pPr>
                <a:defRPr/>
              </a:pPr>
              <a:t>22-Jan-20</a:t>
            </a:fld>
            <a:endParaRPr lang="en-US" dirty="0"/>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680383" y="4690946"/>
            <a:ext cx="5436909" cy="4443076"/>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4" y="9378515"/>
            <a:ext cx="2946274" cy="49405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49864" y="9378515"/>
            <a:ext cx="2946274" cy="49405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6F495ACD-1B82-49CD-87AB-15B0E9C29AC9}" type="slidenum">
              <a:rPr lang="en-US"/>
              <a:pPr>
                <a:defRPr/>
              </a:pPr>
              <a:t>‹#›</a:t>
            </a:fld>
            <a:endParaRPr lang="en-US" dirty="0"/>
          </a:p>
        </p:txBody>
      </p:sp>
    </p:spTree>
    <p:extLst>
      <p:ext uri="{BB962C8B-B14F-4D97-AF65-F5344CB8AC3E}">
        <p14:creationId xmlns:p14="http://schemas.microsoft.com/office/powerpoint/2010/main" val="20616699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smeda.org/index.php?option=com_content&amp;view=article&amp;id=7:state-of-smes-in-pakistan&amp;catid=15"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931863" y="741363"/>
            <a:ext cx="4933950" cy="370205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1B6C1F-DE40-491E-9AA1-8911527D670B}" type="slidenum">
              <a:rPr lang="en-US"/>
              <a:pPr fontAlgn="base">
                <a:spcBef>
                  <a:spcPct val="0"/>
                </a:spcBef>
                <a:spcAft>
                  <a:spcPct val="0"/>
                </a:spcAft>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931863" y="741363"/>
            <a:ext cx="4933950" cy="370205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1B6C1F-DE40-491E-9AA1-8911527D670B}" type="slidenum">
              <a:rPr lang="en-US"/>
              <a:pPr fontAlgn="base">
                <a:spcBef>
                  <a:spcPct val="0"/>
                </a:spcBef>
                <a:spcAft>
                  <a:spcPct val="0"/>
                </a:spcAft>
              </a:pPr>
              <a:t>2</a:t>
            </a:fld>
            <a:endParaRPr lang="en-US" dirty="0"/>
          </a:p>
        </p:txBody>
      </p:sp>
    </p:spTree>
    <p:extLst>
      <p:ext uri="{BB962C8B-B14F-4D97-AF65-F5344CB8AC3E}">
        <p14:creationId xmlns:p14="http://schemas.microsoft.com/office/powerpoint/2010/main" val="3741254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https://smeda.org/index.php?option=com_content&amp;view=article&amp;id=7:state-of-smes-in-pakistan&amp;catid=15</a:t>
            </a:r>
            <a:endParaRPr lang="en-US" dirty="0"/>
          </a:p>
        </p:txBody>
      </p:sp>
      <p:sp>
        <p:nvSpPr>
          <p:cNvPr id="4" name="Slide Number Placeholder 3"/>
          <p:cNvSpPr>
            <a:spLocks noGrp="1"/>
          </p:cNvSpPr>
          <p:nvPr>
            <p:ph type="sldNum" sz="quarter" idx="10"/>
          </p:nvPr>
        </p:nvSpPr>
        <p:spPr/>
        <p:txBody>
          <a:bodyPr/>
          <a:lstStyle/>
          <a:p>
            <a:pPr>
              <a:defRPr/>
            </a:pPr>
            <a:fld id="{6F495ACD-1B82-49CD-87AB-15B0E9C29AC9}" type="slidenum">
              <a:rPr lang="en-US" smtClean="0"/>
              <a:pPr>
                <a:defRPr/>
              </a:pPr>
              <a:t>4</a:t>
            </a:fld>
            <a:endParaRPr lang="en-US" dirty="0"/>
          </a:p>
        </p:txBody>
      </p:sp>
    </p:spTree>
    <p:extLst>
      <p:ext uri="{BB962C8B-B14F-4D97-AF65-F5344CB8AC3E}">
        <p14:creationId xmlns:p14="http://schemas.microsoft.com/office/powerpoint/2010/main" val="2412889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F495ACD-1B82-49CD-87AB-15B0E9C29AC9}" type="slidenum">
              <a:rPr lang="en-US" smtClean="0"/>
              <a:pPr>
                <a:defRPr/>
              </a:pPr>
              <a:t>5</a:t>
            </a:fld>
            <a:endParaRPr lang="en-US" dirty="0"/>
          </a:p>
        </p:txBody>
      </p:sp>
    </p:spTree>
    <p:extLst>
      <p:ext uri="{BB962C8B-B14F-4D97-AF65-F5344CB8AC3E}">
        <p14:creationId xmlns:p14="http://schemas.microsoft.com/office/powerpoint/2010/main" val="2554204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F495ACD-1B82-49CD-87AB-15B0E9C29AC9}" type="slidenum">
              <a:rPr lang="en-US" smtClean="0"/>
              <a:pPr>
                <a:defRPr/>
              </a:pPr>
              <a:t>6</a:t>
            </a:fld>
            <a:endParaRPr lang="en-US" dirty="0"/>
          </a:p>
        </p:txBody>
      </p:sp>
    </p:spTree>
    <p:extLst>
      <p:ext uri="{BB962C8B-B14F-4D97-AF65-F5344CB8AC3E}">
        <p14:creationId xmlns:p14="http://schemas.microsoft.com/office/powerpoint/2010/main" val="923771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931863" y="741363"/>
            <a:ext cx="4933950" cy="370205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1B6C1F-DE40-491E-9AA1-8911527D670B}" type="slidenum">
              <a:rPr lang="en-US"/>
              <a:pPr fontAlgn="base">
                <a:spcBef>
                  <a:spcPct val="0"/>
                </a:spcBef>
                <a:spcAft>
                  <a:spcPct val="0"/>
                </a:spcAft>
              </a:pPr>
              <a:t>7</a:t>
            </a:fld>
            <a:endParaRPr lang="en-US" dirty="0"/>
          </a:p>
        </p:txBody>
      </p:sp>
    </p:spTree>
    <p:extLst>
      <p:ext uri="{BB962C8B-B14F-4D97-AF65-F5344CB8AC3E}">
        <p14:creationId xmlns:p14="http://schemas.microsoft.com/office/powerpoint/2010/main" val="3268830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931863" y="741363"/>
            <a:ext cx="4933950" cy="370205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1B6C1F-DE40-491E-9AA1-8911527D670B}" type="slidenum">
              <a:rPr lang="en-US"/>
              <a:pPr fontAlgn="base">
                <a:spcBef>
                  <a:spcPct val="0"/>
                </a:spcBef>
                <a:spcAft>
                  <a:spcPct val="0"/>
                </a:spcAft>
              </a:pPr>
              <a:t>13</a:t>
            </a:fld>
            <a:endParaRPr lang="en-US" dirty="0"/>
          </a:p>
        </p:txBody>
      </p:sp>
    </p:spTree>
    <p:extLst>
      <p:ext uri="{BB962C8B-B14F-4D97-AF65-F5344CB8AC3E}">
        <p14:creationId xmlns:p14="http://schemas.microsoft.com/office/powerpoint/2010/main" val="744833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931863" y="741363"/>
            <a:ext cx="4933950" cy="370205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1B6C1F-DE40-491E-9AA1-8911527D670B}" type="slidenum">
              <a:rPr lang="en-US"/>
              <a:pPr fontAlgn="base">
                <a:spcBef>
                  <a:spcPct val="0"/>
                </a:spcBef>
                <a:spcAft>
                  <a:spcPct val="0"/>
                </a:spcAft>
              </a:pPr>
              <a:t>15</a:t>
            </a:fld>
            <a:endParaRPr lang="en-US" dirty="0"/>
          </a:p>
        </p:txBody>
      </p:sp>
    </p:spTree>
    <p:extLst>
      <p:ext uri="{BB962C8B-B14F-4D97-AF65-F5344CB8AC3E}">
        <p14:creationId xmlns:p14="http://schemas.microsoft.com/office/powerpoint/2010/main" val="3628773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F495ACD-1B82-49CD-87AB-15B0E9C29AC9}" type="slidenum">
              <a:rPr lang="en-US" smtClean="0"/>
              <a:pPr>
                <a:defRPr/>
              </a:pPr>
              <a:t>32</a:t>
            </a:fld>
            <a:endParaRPr lang="en-US" dirty="0"/>
          </a:p>
        </p:txBody>
      </p:sp>
    </p:spTree>
    <p:extLst>
      <p:ext uri="{BB962C8B-B14F-4D97-AF65-F5344CB8AC3E}">
        <p14:creationId xmlns:p14="http://schemas.microsoft.com/office/powerpoint/2010/main" val="951609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117AAB6F-351D-476F-A06C-2F08585CC06A}" type="datetime1">
              <a:rPr lang="en-US" smtClean="0"/>
              <a:pPr>
                <a:defRPr/>
              </a:pPr>
              <a:t>22-Jan-20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F2A125E-0977-4632-8540-205BFACF7321}" type="slidenum">
              <a:rPr lang="en-US" smtClean="0"/>
              <a:pPr>
                <a:defRPr/>
              </a:pPr>
              <a:t>‹#›</a:t>
            </a:fld>
            <a:endParaRPr lang="en-US" dirty="0"/>
          </a:p>
        </p:txBody>
      </p:sp>
    </p:spTree>
    <p:extLst>
      <p:ext uri="{BB962C8B-B14F-4D97-AF65-F5344CB8AC3E}">
        <p14:creationId xmlns:p14="http://schemas.microsoft.com/office/powerpoint/2010/main" val="1144832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925B04B-C312-48B6-A432-F766A556D14D}" type="datetime1">
              <a:rPr lang="en-US" smtClean="0"/>
              <a:pPr>
                <a:defRPr/>
              </a:pPr>
              <a:t>22-Jan-20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25E1F66-429A-42E1-975A-279EC661847B}" type="slidenum">
              <a:rPr lang="en-US" smtClean="0"/>
              <a:pPr>
                <a:defRPr/>
              </a:pPr>
              <a:t>‹#›</a:t>
            </a:fld>
            <a:endParaRPr lang="en-US" dirty="0"/>
          </a:p>
        </p:txBody>
      </p:sp>
    </p:spTree>
    <p:extLst>
      <p:ext uri="{BB962C8B-B14F-4D97-AF65-F5344CB8AC3E}">
        <p14:creationId xmlns:p14="http://schemas.microsoft.com/office/powerpoint/2010/main" val="2083568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64079EC-BD41-4CF7-9A46-E63F377F2575}" type="datetime1">
              <a:rPr lang="en-US" smtClean="0"/>
              <a:pPr>
                <a:defRPr/>
              </a:pPr>
              <a:t>22-Jan-20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31714AE-69A2-4208-BDCA-EF6AC87EB16B}" type="slidenum">
              <a:rPr lang="en-US" smtClean="0"/>
              <a:pPr>
                <a:defRPr/>
              </a:pPr>
              <a:t>‹#›</a:t>
            </a:fld>
            <a:endParaRPr lang="en-US" dirty="0"/>
          </a:p>
        </p:txBody>
      </p:sp>
    </p:spTree>
    <p:extLst>
      <p:ext uri="{BB962C8B-B14F-4D97-AF65-F5344CB8AC3E}">
        <p14:creationId xmlns:p14="http://schemas.microsoft.com/office/powerpoint/2010/main" val="3280151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17AAB6F-351D-476F-A06C-2F08585CC06A}" type="datetime1">
              <a:rPr lang="en-US" smtClean="0"/>
              <a:pPr>
                <a:defRPr/>
              </a:pPr>
              <a:t>22-Jan-20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F2A125E-0977-4632-8540-205BFACF732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FD6C8D40-546D-4B23-9B00-9FAB99577648}" type="datetime1">
              <a:rPr lang="en-US" smtClean="0"/>
              <a:pPr>
                <a:defRPr/>
              </a:pPr>
              <a:t>22-Jan-20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68CFAAA-0919-46C7-9EAC-9FD69E29CFDB}" type="slidenum">
              <a:rPr lang="en-US" smtClean="0"/>
              <a:pPr>
                <a:defRPr/>
              </a:pPr>
              <a:t>‹#›</a:t>
            </a:fld>
            <a:endParaRPr lang="en-US" dirty="0"/>
          </a:p>
        </p:txBody>
      </p:sp>
      <p:cxnSp>
        <p:nvCxnSpPr>
          <p:cNvPr id="7" name="Straight Connector 6"/>
          <p:cNvCxnSpPr/>
          <p:nvPr userDrawn="1"/>
        </p:nvCxnSpPr>
        <p:spPr>
          <a:xfrm>
            <a:off x="0" y="1160748"/>
            <a:ext cx="9144000" cy="0"/>
          </a:xfrm>
          <a:prstGeom prst="line">
            <a:avLst/>
          </a:prstGeom>
          <a:ln w="76200">
            <a:solidFill>
              <a:schemeClr val="accent3">
                <a:lumMod val="60000"/>
                <a:lumOff val="4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3175" y="1196752"/>
            <a:ext cx="9144000" cy="0"/>
          </a:xfrm>
          <a:prstGeom prst="line">
            <a:avLst/>
          </a:prstGeom>
          <a:ln w="76200">
            <a:solidFill>
              <a:schemeClr val="accent3">
                <a:lumMod val="75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5417" y="8619"/>
            <a:ext cx="784685" cy="1005570"/>
          </a:xfrm>
          <a:prstGeom prst="rect">
            <a:avLst/>
          </a:prstGeom>
        </p:spPr>
      </p:pic>
    </p:spTree>
    <p:extLst>
      <p:ext uri="{BB962C8B-B14F-4D97-AF65-F5344CB8AC3E}">
        <p14:creationId xmlns:p14="http://schemas.microsoft.com/office/powerpoint/2010/main" val="412559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508995D3-4D4D-4B79-BA32-87B61D1CF629}" type="datetime1">
              <a:rPr lang="en-US" smtClean="0"/>
              <a:pPr>
                <a:defRPr/>
              </a:pPr>
              <a:t>22-Jan-20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5F1903A-0D4A-4B42-9D08-5729F2DE5B2B}" type="slidenum">
              <a:rPr lang="en-US" smtClean="0"/>
              <a:pPr>
                <a:defRPr/>
              </a:pPr>
              <a:t>‹#›</a:t>
            </a:fld>
            <a:endParaRPr lang="en-US" dirty="0"/>
          </a:p>
        </p:txBody>
      </p:sp>
      <p:cxnSp>
        <p:nvCxnSpPr>
          <p:cNvPr id="7" name="Straight Connector 6"/>
          <p:cNvCxnSpPr/>
          <p:nvPr userDrawn="1"/>
        </p:nvCxnSpPr>
        <p:spPr>
          <a:xfrm>
            <a:off x="0" y="944724"/>
            <a:ext cx="9144000" cy="0"/>
          </a:xfrm>
          <a:prstGeom prst="line">
            <a:avLst/>
          </a:prstGeom>
          <a:ln w="76200">
            <a:solidFill>
              <a:schemeClr val="accent3">
                <a:lumMod val="75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345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6864956F-41CB-443E-99C0-7B66A97F5C09}" type="datetime1">
              <a:rPr lang="en-US" smtClean="0"/>
              <a:pPr>
                <a:defRPr/>
              </a:pPr>
              <a:t>22-Jan-20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EE4DEB9-603B-4543-82C4-41A8183992C8}" type="slidenum">
              <a:rPr lang="en-US" smtClean="0"/>
              <a:pPr>
                <a:defRPr/>
              </a:pPr>
              <a:t>‹#›</a:t>
            </a:fld>
            <a:endParaRPr lang="en-US" dirty="0"/>
          </a:p>
        </p:txBody>
      </p:sp>
      <p:cxnSp>
        <p:nvCxnSpPr>
          <p:cNvPr id="8" name="Straight Connector 7"/>
          <p:cNvCxnSpPr/>
          <p:nvPr userDrawn="1"/>
        </p:nvCxnSpPr>
        <p:spPr>
          <a:xfrm>
            <a:off x="0" y="1160748"/>
            <a:ext cx="9144000" cy="0"/>
          </a:xfrm>
          <a:prstGeom prst="line">
            <a:avLst/>
          </a:prstGeom>
          <a:ln w="76200">
            <a:solidFill>
              <a:schemeClr val="accent3">
                <a:lumMod val="75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8065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BB0C2BDC-864B-4CF1-A94D-433482303BB4}" type="datetime1">
              <a:rPr lang="en-US" smtClean="0"/>
              <a:pPr>
                <a:defRPr/>
              </a:pPr>
              <a:t>22-Jan-20</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C3EE0DB5-3757-461F-B8D0-892582BD7556}" type="slidenum">
              <a:rPr lang="en-US" smtClean="0"/>
              <a:pPr>
                <a:defRPr/>
              </a:pPr>
              <a:t>‹#›</a:t>
            </a:fld>
            <a:endParaRPr lang="en-US" dirty="0"/>
          </a:p>
        </p:txBody>
      </p:sp>
    </p:spTree>
    <p:extLst>
      <p:ext uri="{BB962C8B-B14F-4D97-AF65-F5344CB8AC3E}">
        <p14:creationId xmlns:p14="http://schemas.microsoft.com/office/powerpoint/2010/main" val="1014798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838E6F01-A0B5-4752-8859-451B19C8EF92}" type="datetime1">
              <a:rPr lang="en-US" smtClean="0"/>
              <a:pPr>
                <a:defRPr/>
              </a:pPr>
              <a:t>22-Jan-20</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20AA55AA-03DB-4DB7-B071-4E0828AC201D}" type="slidenum">
              <a:rPr lang="en-US" smtClean="0"/>
              <a:pPr>
                <a:defRPr/>
              </a:pPr>
              <a:t>‹#›</a:t>
            </a:fld>
            <a:endParaRPr lang="en-US" dirty="0"/>
          </a:p>
        </p:txBody>
      </p:sp>
    </p:spTree>
    <p:extLst>
      <p:ext uri="{BB962C8B-B14F-4D97-AF65-F5344CB8AC3E}">
        <p14:creationId xmlns:p14="http://schemas.microsoft.com/office/powerpoint/2010/main" val="4237432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CB91949-3534-4B7A-8757-C4C0D41FFC82}" type="datetime1">
              <a:rPr lang="en-US" smtClean="0"/>
              <a:pPr>
                <a:defRPr/>
              </a:pPr>
              <a:t>22-Jan-20</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E265FC43-40F6-4BFC-86BC-3C4D541B613F}" type="slidenum">
              <a:rPr lang="en-US" smtClean="0"/>
              <a:pPr>
                <a:defRPr/>
              </a:pPr>
              <a:t>‹#›</a:t>
            </a:fld>
            <a:endParaRPr lang="en-US" dirty="0"/>
          </a:p>
        </p:txBody>
      </p:sp>
    </p:spTree>
    <p:extLst>
      <p:ext uri="{BB962C8B-B14F-4D97-AF65-F5344CB8AC3E}">
        <p14:creationId xmlns:p14="http://schemas.microsoft.com/office/powerpoint/2010/main" val="4125638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35FA5DAC-FEAB-45DC-947F-90A8B4498210}" type="datetime1">
              <a:rPr lang="en-US" smtClean="0"/>
              <a:pPr>
                <a:defRPr/>
              </a:pPr>
              <a:t>22-Jan-20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43DBE70-6CF1-4844-A98A-EDF779D1C8B8}" type="slidenum">
              <a:rPr lang="en-US" smtClean="0"/>
              <a:pPr>
                <a:defRPr/>
              </a:pPr>
              <a:t>‹#›</a:t>
            </a:fld>
            <a:endParaRPr lang="en-US" dirty="0"/>
          </a:p>
        </p:txBody>
      </p:sp>
    </p:spTree>
    <p:extLst>
      <p:ext uri="{BB962C8B-B14F-4D97-AF65-F5344CB8AC3E}">
        <p14:creationId xmlns:p14="http://schemas.microsoft.com/office/powerpoint/2010/main" val="1981499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C8C0283A-76A5-4820-8BD0-5F2B51EACE68}" type="datetime1">
              <a:rPr lang="en-US" smtClean="0"/>
              <a:pPr>
                <a:defRPr/>
              </a:pPr>
              <a:t>22-Jan-20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46147EA-A4F3-49AB-AE81-BB50D9D907D8}" type="slidenum">
              <a:rPr lang="en-US" smtClean="0"/>
              <a:pPr>
                <a:defRPr/>
              </a:pPr>
              <a:t>‹#›</a:t>
            </a:fld>
            <a:endParaRPr lang="en-US" dirty="0"/>
          </a:p>
        </p:txBody>
      </p:sp>
    </p:spTree>
    <p:extLst>
      <p:ext uri="{BB962C8B-B14F-4D97-AF65-F5344CB8AC3E}">
        <p14:creationId xmlns:p14="http://schemas.microsoft.com/office/powerpoint/2010/main" val="375623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56BF22E-B444-4F06-8D98-3E478D00FEA2}" type="datetime1">
              <a:rPr lang="en-US" smtClean="0"/>
              <a:pPr>
                <a:defRPr/>
              </a:pPr>
              <a:t>22-Jan-20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4067138B-F107-472B-AF24-92EFB2FC2359}" type="slidenum">
              <a:rPr lang="en-US" smtClean="0"/>
              <a:pPr>
                <a:defRPr/>
              </a:pPr>
              <a:t>‹#›</a:t>
            </a:fld>
            <a:endParaRPr lang="en-US" dirty="0"/>
          </a:p>
        </p:txBody>
      </p:sp>
    </p:spTree>
    <p:extLst>
      <p:ext uri="{BB962C8B-B14F-4D97-AF65-F5344CB8AC3E}">
        <p14:creationId xmlns:p14="http://schemas.microsoft.com/office/powerpoint/2010/main" val="201900499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69"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slide" Target="slide20.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7" Type="http://schemas.openxmlformats.org/officeDocument/2006/relationships/slide" Target="slide13.xml"/><Relationship Id="rId2"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slide" Target="slide11.xml"/><Relationship Id="rId4" Type="http://schemas.openxmlformats.org/officeDocument/2006/relationships/slide" Target="slide10.xml"/></Relationships>
</file>

<file path=ppt/slides/_rels/slide9.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1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914400"/>
            <a:ext cx="8001000" cy="5334000"/>
          </a:xfrm>
        </p:spPr>
        <p:txBody>
          <a:bodyPr rtlCol="0">
            <a:normAutofit/>
          </a:bodyPr>
          <a:lstStyle/>
          <a:p>
            <a:pPr fontAlgn="auto">
              <a:spcAft>
                <a:spcPts val="0"/>
              </a:spcAft>
              <a:defRPr/>
            </a:pPr>
            <a:endParaRPr lang="en-US" sz="3600" b="1" dirty="0">
              <a:solidFill>
                <a:srgbClr val="006600"/>
              </a:solidFill>
              <a:latin typeface="Arial" pitchFamily="34" charset="0"/>
              <a:cs typeface="Arial" pitchFamily="34" charset="0"/>
            </a:endParaRPr>
          </a:p>
          <a:p>
            <a:pPr fontAlgn="auto">
              <a:spcAft>
                <a:spcPts val="0"/>
              </a:spcAft>
              <a:defRPr/>
            </a:pPr>
            <a:endParaRPr lang="en-US" sz="3600" b="1" dirty="0">
              <a:solidFill>
                <a:srgbClr val="006600"/>
              </a:solidFill>
              <a:latin typeface="Arial" pitchFamily="34" charset="0"/>
              <a:cs typeface="Arial" pitchFamily="34" charset="0"/>
            </a:endParaRPr>
          </a:p>
          <a:p>
            <a:pPr fontAlgn="auto">
              <a:spcAft>
                <a:spcPts val="0"/>
              </a:spcAft>
              <a:defRPr/>
            </a:pPr>
            <a:r>
              <a:rPr lang="en-US" sz="4000" b="1" dirty="0" smtClean="0">
                <a:solidFill>
                  <a:schemeClr val="tx1"/>
                </a:solidFill>
                <a:cs typeface="Arial" pitchFamily="34" charset="0"/>
              </a:rPr>
              <a:t>SME Finance </a:t>
            </a:r>
          </a:p>
          <a:p>
            <a:pPr fontAlgn="auto">
              <a:spcAft>
                <a:spcPts val="0"/>
              </a:spcAft>
              <a:defRPr/>
            </a:pPr>
            <a:r>
              <a:rPr lang="en-US" sz="4000" b="1" dirty="0" smtClean="0">
                <a:solidFill>
                  <a:schemeClr val="tx1"/>
                </a:solidFill>
                <a:cs typeface="Arial" pitchFamily="34" charset="0"/>
              </a:rPr>
              <a:t>Awareness Session </a:t>
            </a:r>
          </a:p>
          <a:p>
            <a:pPr fontAlgn="auto">
              <a:spcAft>
                <a:spcPts val="0"/>
              </a:spcAft>
              <a:defRPr/>
            </a:pPr>
            <a:endParaRPr lang="en-GB" sz="2200" b="1" dirty="0">
              <a:solidFill>
                <a:schemeClr val="tx1"/>
              </a:solidFill>
              <a:cs typeface="Arial" pitchFamily="34" charset="0"/>
            </a:endParaRPr>
          </a:p>
          <a:p>
            <a:pPr fontAlgn="auto">
              <a:spcAft>
                <a:spcPts val="0"/>
              </a:spcAft>
              <a:defRPr/>
            </a:pPr>
            <a:endParaRPr lang="en-GB" sz="2200" b="1" dirty="0" smtClean="0">
              <a:solidFill>
                <a:schemeClr val="tx1"/>
              </a:solidFill>
              <a:cs typeface="Arial" pitchFamily="34" charset="0"/>
            </a:endParaRPr>
          </a:p>
          <a:p>
            <a:pPr fontAlgn="auto">
              <a:spcAft>
                <a:spcPts val="0"/>
              </a:spcAft>
              <a:defRPr/>
            </a:pPr>
            <a:r>
              <a:rPr lang="en-US" sz="2800" b="1" dirty="0" smtClean="0">
                <a:solidFill>
                  <a:schemeClr val="tx1"/>
                </a:solidFill>
                <a:cs typeface="Arial" pitchFamily="34" charset="0"/>
              </a:rPr>
              <a:t>State </a:t>
            </a:r>
            <a:r>
              <a:rPr lang="en-US" sz="2800" b="1" dirty="0">
                <a:solidFill>
                  <a:schemeClr val="tx1"/>
                </a:solidFill>
                <a:cs typeface="Arial" pitchFamily="34" charset="0"/>
              </a:rPr>
              <a:t>Bank of Pakistan</a:t>
            </a:r>
          </a:p>
          <a:p>
            <a:pPr fontAlgn="auto">
              <a:spcAft>
                <a:spcPts val="0"/>
              </a:spcAft>
              <a:defRPr/>
            </a:pPr>
            <a:endParaRPr lang="en-US" sz="3600" b="1" dirty="0">
              <a:solidFill>
                <a:srgbClr val="002060"/>
              </a:solidFill>
              <a:latin typeface="Arial" pitchFamily="34" charset="0"/>
              <a:cs typeface="Arial" pitchFamily="34" charset="0"/>
            </a:endParaRPr>
          </a:p>
          <a:p>
            <a:pPr fontAlgn="auto">
              <a:spcAft>
                <a:spcPts val="0"/>
              </a:spcAft>
              <a:defRPr/>
            </a:pPr>
            <a:endParaRPr lang="en-US" dirty="0">
              <a:solidFill>
                <a:schemeClr val="accent1">
                  <a:lumMod val="75000"/>
                </a:schemeClr>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8600" y="762000"/>
            <a:ext cx="1066800" cy="9144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itle 1"/>
          <p:cNvSpPr>
            <a:spLocks noGrp="1"/>
          </p:cNvSpPr>
          <p:nvPr>
            <p:ph type="title"/>
          </p:nvPr>
        </p:nvSpPr>
        <p:spPr>
          <a:xfrm>
            <a:off x="132366" y="219184"/>
            <a:ext cx="8229600" cy="771416"/>
          </a:xfrm>
          <a:ln>
            <a:noFill/>
            <a:miter lim="800000"/>
            <a:headEnd/>
            <a:tailEnd/>
          </a:ln>
        </p:spPr>
        <p:txBody>
          <a:bodyPr>
            <a:noAutofit/>
          </a:bodyPr>
          <a:lstStyle/>
          <a:p>
            <a:pPr algn="l"/>
            <a:r>
              <a:rPr lang="en-US" altLang="en-US" sz="3200" dirty="0" smtClean="0">
                <a:latin typeface="Arial Black" panose="020B0A04020102020204" pitchFamily="34" charset="0"/>
              </a:rPr>
              <a:t>SBP Policy for </a:t>
            </a:r>
            <a:br>
              <a:rPr lang="en-US" altLang="en-US" sz="3200" dirty="0" smtClean="0">
                <a:latin typeface="Arial Black" panose="020B0A04020102020204" pitchFamily="34" charset="0"/>
              </a:rPr>
            </a:br>
            <a:r>
              <a:rPr lang="en-US" altLang="en-US" sz="3200" dirty="0" smtClean="0">
                <a:latin typeface="Arial Black" panose="020B0A04020102020204" pitchFamily="34" charset="0"/>
              </a:rPr>
              <a:t>Promotion of SME Finance - 2017</a:t>
            </a:r>
            <a:endParaRPr lang="en-US" altLang="en-US" sz="3200" dirty="0">
              <a:latin typeface="Arial Black" panose="020B0A04020102020204" pitchFamily="34" charset="0"/>
            </a:endParaRPr>
          </a:p>
        </p:txBody>
      </p:sp>
      <p:sp>
        <p:nvSpPr>
          <p:cNvPr id="9" name="Content Placeholder 2"/>
          <p:cNvSpPr>
            <a:spLocks noGrp="1"/>
          </p:cNvSpPr>
          <p:nvPr>
            <p:ph sz="half" idx="4294967295"/>
          </p:nvPr>
        </p:nvSpPr>
        <p:spPr>
          <a:xfrm>
            <a:off x="430429" y="1598443"/>
            <a:ext cx="7951572" cy="1220957"/>
          </a:xfrm>
          <a:prstGeom prst="rect">
            <a:avLst/>
          </a:prstGeom>
          <a:ln>
            <a:noFill/>
            <a:miter lim="800000"/>
            <a:headEnd/>
            <a:tailEnd/>
          </a:ln>
        </p:spPr>
        <p:txBody>
          <a:bodyPr>
            <a:noAutofit/>
          </a:bodyPr>
          <a:lstStyle/>
          <a:p>
            <a:pPr>
              <a:lnSpc>
                <a:spcPct val="150000"/>
              </a:lnSpc>
              <a:spcBef>
                <a:spcPts val="1374"/>
              </a:spcBef>
              <a:buFont typeface="Wingdings" panose="05000000000000000000" pitchFamily="2" charset="2"/>
              <a:buChar char="§"/>
            </a:pPr>
            <a:r>
              <a:rPr lang="en-US" sz="2000" dirty="0" smtClean="0"/>
              <a:t>MFBs </a:t>
            </a:r>
            <a:r>
              <a:rPr lang="en-US" sz="2000" dirty="0"/>
              <a:t>into MSE </a:t>
            </a:r>
            <a:r>
              <a:rPr lang="en-US" sz="2000" dirty="0" smtClean="0"/>
              <a:t>Banks</a:t>
            </a:r>
            <a:endParaRPr lang="en-US" sz="2000" dirty="0"/>
          </a:p>
          <a:p>
            <a:pPr>
              <a:lnSpc>
                <a:spcPct val="150000"/>
              </a:lnSpc>
              <a:spcBef>
                <a:spcPts val="1374"/>
              </a:spcBef>
              <a:buFont typeface="Wingdings" panose="05000000000000000000" pitchFamily="2" charset="2"/>
              <a:buChar char="§"/>
            </a:pPr>
            <a:r>
              <a:rPr lang="en-US" sz="2000" dirty="0"/>
              <a:t>Financing limit of eligible MFBs increased from Rs 0.5 -- Rs 1 </a:t>
            </a:r>
            <a:r>
              <a:rPr lang="en-US" sz="2000" dirty="0" smtClean="0"/>
              <a:t>M</a:t>
            </a:r>
            <a:endParaRPr lang="en-US" sz="2000" dirty="0"/>
          </a:p>
          <a:p>
            <a:pPr marL="0" indent="0">
              <a:spcBef>
                <a:spcPts val="600"/>
              </a:spcBef>
              <a:buNone/>
            </a:pPr>
            <a:endParaRPr lang="en-US" sz="2000" b="1" dirty="0"/>
          </a:p>
        </p:txBody>
      </p:sp>
      <p:sp>
        <p:nvSpPr>
          <p:cNvPr id="10" name="Content Placeholder 7"/>
          <p:cNvSpPr>
            <a:spLocks noGrp="1"/>
          </p:cNvSpPr>
          <p:nvPr>
            <p:ph sz="quarter" idx="4294967295"/>
          </p:nvPr>
        </p:nvSpPr>
        <p:spPr>
          <a:xfrm>
            <a:off x="533400" y="3431828"/>
            <a:ext cx="7848600" cy="2586775"/>
          </a:xfrm>
          <a:prstGeom prst="rect">
            <a:avLst/>
          </a:prstGeom>
        </p:spPr>
        <p:txBody>
          <a:bodyPr>
            <a:noAutofit/>
          </a:bodyPr>
          <a:lstStyle/>
          <a:p>
            <a:pPr>
              <a:lnSpc>
                <a:spcPct val="130000"/>
              </a:lnSpc>
              <a:spcBef>
                <a:spcPts val="1374"/>
              </a:spcBef>
              <a:buFont typeface="Wingdings" panose="05000000000000000000" pitchFamily="2" charset="2"/>
              <a:buChar char="§"/>
              <a:defRPr/>
            </a:pPr>
            <a:r>
              <a:rPr lang="en-US" sz="2000" dirty="0" smtClean="0"/>
              <a:t>Low-end MEs </a:t>
            </a:r>
            <a:r>
              <a:rPr lang="en-US" sz="2000" dirty="0"/>
              <a:t>covered in Credit Guarantee Scheme</a:t>
            </a:r>
          </a:p>
          <a:p>
            <a:pPr>
              <a:lnSpc>
                <a:spcPct val="130000"/>
              </a:lnSpc>
              <a:spcBef>
                <a:spcPts val="1374"/>
              </a:spcBef>
              <a:buFont typeface="Wingdings" panose="05000000000000000000" pitchFamily="2" charset="2"/>
              <a:buChar char="§"/>
              <a:defRPr/>
            </a:pPr>
            <a:r>
              <a:rPr lang="en-US" sz="2000" dirty="0" smtClean="0"/>
              <a:t>Credit </a:t>
            </a:r>
            <a:r>
              <a:rPr lang="en-US" sz="2000" dirty="0"/>
              <a:t>Guarantee </a:t>
            </a:r>
            <a:r>
              <a:rPr lang="en-US" sz="2000" dirty="0" smtClean="0"/>
              <a:t>Company</a:t>
            </a:r>
            <a:endParaRPr lang="en-US" sz="2000" dirty="0"/>
          </a:p>
          <a:p>
            <a:pPr>
              <a:lnSpc>
                <a:spcPct val="130000"/>
              </a:lnSpc>
              <a:spcBef>
                <a:spcPts val="1374"/>
              </a:spcBef>
              <a:buFont typeface="Wingdings" panose="05000000000000000000" pitchFamily="2" charset="2"/>
              <a:buChar char="§"/>
              <a:defRPr/>
            </a:pPr>
            <a:r>
              <a:rPr lang="en-US" sz="2000" dirty="0" smtClean="0"/>
              <a:t>Risk </a:t>
            </a:r>
            <a:r>
              <a:rPr lang="en-US" sz="2000" dirty="0"/>
              <a:t>sharing schemes </a:t>
            </a:r>
            <a:r>
              <a:rPr lang="en-US" sz="2000" dirty="0" smtClean="0"/>
              <a:t>under partnership of GoPb </a:t>
            </a:r>
            <a:r>
              <a:rPr lang="en-US" sz="2000" dirty="0"/>
              <a:t>&amp; GoS</a:t>
            </a:r>
          </a:p>
          <a:p>
            <a:pPr>
              <a:lnSpc>
                <a:spcPct val="130000"/>
              </a:lnSpc>
              <a:spcBef>
                <a:spcPts val="1374"/>
              </a:spcBef>
              <a:buFont typeface="Wingdings" panose="05000000000000000000" pitchFamily="2" charset="2"/>
              <a:buChar char="§"/>
              <a:defRPr/>
            </a:pPr>
            <a:r>
              <a:rPr lang="en-US" sz="2000" dirty="0" smtClean="0"/>
              <a:t>Secured Transaction Registry (e-Registry) </a:t>
            </a:r>
            <a:endParaRPr lang="en-US" sz="2000" dirty="0"/>
          </a:p>
          <a:p>
            <a:pPr>
              <a:spcBef>
                <a:spcPts val="600"/>
              </a:spcBef>
            </a:pPr>
            <a:endParaRPr lang="en-US" sz="2000" dirty="0"/>
          </a:p>
        </p:txBody>
      </p:sp>
      <p:sp>
        <p:nvSpPr>
          <p:cNvPr id="11" name="Rectangle 10"/>
          <p:cNvSpPr/>
          <p:nvPr/>
        </p:nvSpPr>
        <p:spPr>
          <a:xfrm>
            <a:off x="547816" y="1292229"/>
            <a:ext cx="4114800" cy="369332"/>
          </a:xfrm>
          <a:prstGeom prst="rect">
            <a:avLst/>
          </a:prstGeom>
        </p:spPr>
        <p:txBody>
          <a:bodyPr wrap="square">
            <a:spAutoFit/>
          </a:bodyPr>
          <a:lstStyle/>
          <a:p>
            <a:pPr>
              <a:spcAft>
                <a:spcPts val="763"/>
              </a:spcAft>
            </a:pPr>
            <a:r>
              <a:rPr lang="en-US" b="1" dirty="0">
                <a:solidFill>
                  <a:srgbClr val="008000"/>
                </a:solidFill>
              </a:rPr>
              <a:t>Pillar # 2: Up-scaling Microfinance Banks</a:t>
            </a:r>
          </a:p>
        </p:txBody>
      </p:sp>
      <p:sp>
        <p:nvSpPr>
          <p:cNvPr id="12" name="Rectangle 11"/>
          <p:cNvSpPr/>
          <p:nvPr/>
        </p:nvSpPr>
        <p:spPr>
          <a:xfrm>
            <a:off x="533400" y="2940948"/>
            <a:ext cx="2499722" cy="369332"/>
          </a:xfrm>
          <a:prstGeom prst="rect">
            <a:avLst/>
          </a:prstGeom>
        </p:spPr>
        <p:txBody>
          <a:bodyPr wrap="none">
            <a:spAutoFit/>
          </a:bodyPr>
          <a:lstStyle/>
          <a:p>
            <a:pPr>
              <a:spcAft>
                <a:spcPts val="763"/>
              </a:spcAft>
              <a:defRPr/>
            </a:pPr>
            <a:r>
              <a:rPr lang="en-US" b="1" dirty="0">
                <a:solidFill>
                  <a:srgbClr val="008000"/>
                </a:solidFill>
              </a:rPr>
              <a:t>Pillar 3:  Risk Mitigation </a:t>
            </a:r>
            <a:endParaRPr lang="en-US" dirty="0">
              <a:solidFill>
                <a:srgbClr val="008000"/>
              </a:solidFill>
            </a:endParaRPr>
          </a:p>
        </p:txBody>
      </p:sp>
    </p:spTree>
    <p:extLst>
      <p:ext uri="{BB962C8B-B14F-4D97-AF65-F5344CB8AC3E}">
        <p14:creationId xmlns:p14="http://schemas.microsoft.com/office/powerpoint/2010/main" val="477336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itle 1"/>
          <p:cNvSpPr>
            <a:spLocks noGrp="1"/>
          </p:cNvSpPr>
          <p:nvPr>
            <p:ph type="title"/>
          </p:nvPr>
        </p:nvSpPr>
        <p:spPr>
          <a:xfrm>
            <a:off x="132366" y="219184"/>
            <a:ext cx="8229600" cy="771416"/>
          </a:xfrm>
          <a:ln>
            <a:noFill/>
            <a:miter lim="800000"/>
            <a:headEnd/>
            <a:tailEnd/>
          </a:ln>
        </p:spPr>
        <p:txBody>
          <a:bodyPr>
            <a:noAutofit/>
          </a:bodyPr>
          <a:lstStyle/>
          <a:p>
            <a:pPr algn="l"/>
            <a:r>
              <a:rPr lang="en-US" altLang="en-US" sz="3200" dirty="0" smtClean="0">
                <a:latin typeface="Arial Black" panose="020B0A04020102020204" pitchFamily="34" charset="0"/>
              </a:rPr>
              <a:t>SBP Policy for </a:t>
            </a:r>
            <a:br>
              <a:rPr lang="en-US" altLang="en-US" sz="3200" dirty="0" smtClean="0">
                <a:latin typeface="Arial Black" panose="020B0A04020102020204" pitchFamily="34" charset="0"/>
              </a:rPr>
            </a:br>
            <a:r>
              <a:rPr lang="en-US" altLang="en-US" sz="3200" dirty="0" smtClean="0">
                <a:latin typeface="Arial Black" panose="020B0A04020102020204" pitchFamily="34" charset="0"/>
              </a:rPr>
              <a:t>Promotion of SME Finance - 2017</a:t>
            </a:r>
            <a:endParaRPr lang="en-US" altLang="en-US" sz="3200" dirty="0">
              <a:latin typeface="Arial Black" panose="020B0A04020102020204" pitchFamily="34" charset="0"/>
            </a:endParaRPr>
          </a:p>
        </p:txBody>
      </p:sp>
      <p:sp>
        <p:nvSpPr>
          <p:cNvPr id="7" name="Content Placeholder 2"/>
          <p:cNvSpPr>
            <a:spLocks noGrp="1"/>
          </p:cNvSpPr>
          <p:nvPr>
            <p:ph sz="half" idx="4294967295"/>
          </p:nvPr>
        </p:nvSpPr>
        <p:spPr>
          <a:xfrm>
            <a:off x="486942" y="1603284"/>
            <a:ext cx="8014507" cy="1868965"/>
          </a:xfrm>
          <a:prstGeom prst="rect">
            <a:avLst/>
          </a:prstGeom>
          <a:ln>
            <a:noFill/>
            <a:miter lim="800000"/>
            <a:headEnd/>
            <a:tailEnd/>
          </a:ln>
        </p:spPr>
        <p:txBody>
          <a:bodyPr vert="horz" lIns="91440" tIns="45720" rIns="91440" bIns="45720" rtlCol="0">
            <a:noAutofit/>
          </a:bodyPr>
          <a:lstStyle/>
          <a:p>
            <a:pPr>
              <a:lnSpc>
                <a:spcPct val="150000"/>
              </a:lnSpc>
              <a:spcBef>
                <a:spcPts val="1374"/>
              </a:spcBef>
              <a:buFont typeface="Wingdings" panose="05000000000000000000" pitchFamily="2" charset="2"/>
              <a:buChar char="§"/>
            </a:pPr>
            <a:r>
              <a:rPr lang="en-US" sz="2000" dirty="0"/>
              <a:t>Loan Application Forms </a:t>
            </a:r>
            <a:r>
              <a:rPr lang="en-US" sz="2000" dirty="0" smtClean="0"/>
              <a:t>simplified &amp; BBFS </a:t>
            </a:r>
            <a:r>
              <a:rPr lang="en-US" sz="2000" dirty="0"/>
              <a:t>withdrawn</a:t>
            </a:r>
          </a:p>
          <a:p>
            <a:pPr>
              <a:lnSpc>
                <a:spcPct val="150000"/>
              </a:lnSpc>
              <a:spcBef>
                <a:spcPts val="1374"/>
              </a:spcBef>
              <a:buFont typeface="Wingdings" panose="05000000000000000000" pitchFamily="2" charset="2"/>
              <a:buChar char="§"/>
            </a:pPr>
            <a:r>
              <a:rPr lang="en-US" sz="2000" dirty="0"/>
              <a:t>TAT reduced for ME (</a:t>
            </a:r>
            <a:r>
              <a:rPr lang="en-US" sz="2000" dirty="0" smtClean="0"/>
              <a:t>25 days ) </a:t>
            </a:r>
            <a:r>
              <a:rPr lang="en-US" sz="2000" dirty="0"/>
              <a:t>and SE (</a:t>
            </a:r>
            <a:r>
              <a:rPr lang="en-US" sz="2000" dirty="0" smtClean="0"/>
              <a:t>15 days) </a:t>
            </a:r>
            <a:endParaRPr lang="en-US" sz="2000" dirty="0"/>
          </a:p>
          <a:p>
            <a:pPr>
              <a:lnSpc>
                <a:spcPct val="150000"/>
              </a:lnSpc>
              <a:spcBef>
                <a:spcPts val="1374"/>
              </a:spcBef>
              <a:buFont typeface="Wingdings" panose="05000000000000000000" pitchFamily="2" charset="2"/>
              <a:buChar char="§"/>
            </a:pPr>
            <a:r>
              <a:rPr lang="en-US" sz="2000" dirty="0"/>
              <a:t>SE documentation to be standardized through </a:t>
            </a:r>
            <a:r>
              <a:rPr lang="en-US" sz="2000" dirty="0" smtClean="0"/>
              <a:t>PBA.</a:t>
            </a:r>
          </a:p>
          <a:p>
            <a:pPr>
              <a:lnSpc>
                <a:spcPct val="150000"/>
              </a:lnSpc>
              <a:spcBef>
                <a:spcPts val="1374"/>
              </a:spcBef>
              <a:buFont typeface="Wingdings" panose="05000000000000000000" pitchFamily="2" charset="2"/>
              <a:buChar char="§"/>
            </a:pPr>
            <a:endParaRPr lang="en-US" sz="2000" dirty="0"/>
          </a:p>
          <a:p>
            <a:pPr>
              <a:lnSpc>
                <a:spcPct val="150000"/>
              </a:lnSpc>
              <a:spcBef>
                <a:spcPts val="1374"/>
              </a:spcBef>
              <a:buFont typeface="Wingdings" panose="05000000000000000000" pitchFamily="2" charset="2"/>
              <a:buChar char="§"/>
            </a:pPr>
            <a:endParaRPr lang="en-US" sz="2000" dirty="0"/>
          </a:p>
        </p:txBody>
      </p:sp>
      <p:sp>
        <p:nvSpPr>
          <p:cNvPr id="8" name="Content Placeholder 7"/>
          <p:cNvSpPr>
            <a:spLocks noGrp="1"/>
          </p:cNvSpPr>
          <p:nvPr>
            <p:ph sz="quarter" idx="4294967295"/>
          </p:nvPr>
        </p:nvSpPr>
        <p:spPr>
          <a:xfrm>
            <a:off x="518349" y="4034261"/>
            <a:ext cx="7482651" cy="582479"/>
          </a:xfrm>
          <a:prstGeom prst="rect">
            <a:avLst/>
          </a:prstGeom>
          <a:ln>
            <a:noFill/>
            <a:miter lim="800000"/>
            <a:headEnd/>
            <a:tailEnd/>
          </a:ln>
        </p:spPr>
        <p:txBody>
          <a:bodyPr vert="horz" lIns="91440" tIns="45720" rIns="91440" bIns="45720" rtlCol="0">
            <a:noAutofit/>
          </a:bodyPr>
          <a:lstStyle/>
          <a:p>
            <a:pPr>
              <a:lnSpc>
                <a:spcPct val="150000"/>
              </a:lnSpc>
              <a:spcBef>
                <a:spcPts val="1374"/>
              </a:spcBef>
              <a:buFont typeface="Wingdings" panose="05000000000000000000" pitchFamily="2" charset="2"/>
              <a:buChar char="§"/>
            </a:pPr>
            <a:r>
              <a:rPr lang="en-US" sz="2000" dirty="0"/>
              <a:t>Banks to serve SMEs under </a:t>
            </a:r>
            <a:r>
              <a:rPr lang="en-US" sz="2000" dirty="0" smtClean="0"/>
              <a:t>VCF/SCF and Program-based Lending</a:t>
            </a:r>
            <a:endParaRPr lang="en-US" sz="2000" dirty="0"/>
          </a:p>
          <a:p>
            <a:pPr>
              <a:lnSpc>
                <a:spcPct val="150000"/>
              </a:lnSpc>
              <a:spcBef>
                <a:spcPts val="1374"/>
              </a:spcBef>
              <a:buFont typeface="Wingdings" panose="05000000000000000000" pitchFamily="2" charset="2"/>
              <a:buChar char="§"/>
            </a:pPr>
            <a:endParaRPr lang="en-US" sz="2000" dirty="0"/>
          </a:p>
        </p:txBody>
      </p:sp>
      <p:sp>
        <p:nvSpPr>
          <p:cNvPr id="13" name="Rectangle 12"/>
          <p:cNvSpPr/>
          <p:nvPr/>
        </p:nvSpPr>
        <p:spPr>
          <a:xfrm>
            <a:off x="420250" y="1233952"/>
            <a:ext cx="3091936" cy="369332"/>
          </a:xfrm>
          <a:prstGeom prst="rect">
            <a:avLst/>
          </a:prstGeom>
        </p:spPr>
        <p:txBody>
          <a:bodyPr wrap="none">
            <a:spAutoFit/>
          </a:bodyPr>
          <a:lstStyle/>
          <a:p>
            <a:pPr algn="ctr">
              <a:spcAft>
                <a:spcPts val="763"/>
              </a:spcAft>
            </a:pPr>
            <a:r>
              <a:rPr lang="en-US" b="1" dirty="0">
                <a:solidFill>
                  <a:srgbClr val="008000"/>
                </a:solidFill>
              </a:rPr>
              <a:t>Pillar 4:  Simplified Procedures</a:t>
            </a:r>
          </a:p>
        </p:txBody>
      </p:sp>
      <p:sp>
        <p:nvSpPr>
          <p:cNvPr id="14" name="Rectangle 13"/>
          <p:cNvSpPr/>
          <p:nvPr/>
        </p:nvSpPr>
        <p:spPr>
          <a:xfrm>
            <a:off x="499298" y="3496619"/>
            <a:ext cx="5215701" cy="507831"/>
          </a:xfrm>
          <a:prstGeom prst="rect">
            <a:avLst/>
          </a:prstGeom>
        </p:spPr>
        <p:txBody>
          <a:bodyPr wrap="square">
            <a:spAutoFit/>
          </a:bodyPr>
          <a:lstStyle/>
          <a:p>
            <a:pPr>
              <a:lnSpc>
                <a:spcPct val="150000"/>
              </a:lnSpc>
              <a:spcBef>
                <a:spcPts val="1374"/>
              </a:spcBef>
            </a:pPr>
            <a:r>
              <a:rPr lang="en-US" b="1" dirty="0">
                <a:solidFill>
                  <a:srgbClr val="008000"/>
                </a:solidFill>
              </a:rPr>
              <a:t>Pillar 5:  </a:t>
            </a:r>
            <a:r>
              <a:rPr lang="en-US" b="1" dirty="0" smtClean="0">
                <a:solidFill>
                  <a:srgbClr val="008000"/>
                </a:solidFill>
              </a:rPr>
              <a:t>Value-Chain </a:t>
            </a:r>
            <a:r>
              <a:rPr lang="en-US" b="1" dirty="0">
                <a:solidFill>
                  <a:srgbClr val="008000"/>
                </a:solidFill>
              </a:rPr>
              <a:t>&amp; Program-Based Lending</a:t>
            </a:r>
            <a:endParaRPr lang="en-US" b="1" dirty="0">
              <a:solidFill>
                <a:srgbClr val="008000"/>
              </a:solidFill>
              <a:latin typeface="Arial" pitchFamily="34" charset="0"/>
              <a:cs typeface="Arial" pitchFamily="34" charset="0"/>
            </a:endParaRPr>
          </a:p>
        </p:txBody>
      </p:sp>
      <p:sp>
        <p:nvSpPr>
          <p:cNvPr id="15" name="Content Placeholder 2"/>
          <p:cNvSpPr txBox="1">
            <a:spLocks/>
          </p:cNvSpPr>
          <p:nvPr/>
        </p:nvSpPr>
        <p:spPr>
          <a:xfrm>
            <a:off x="503419" y="5068757"/>
            <a:ext cx="7726181" cy="1179644"/>
          </a:xfrm>
          <a:prstGeom prst="rect">
            <a:avLst/>
          </a:prstGeom>
          <a:ln>
            <a:noFill/>
            <a:miter lim="800000"/>
            <a:headEnd/>
            <a:tailEnd/>
          </a:ln>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spcBef>
                <a:spcPts val="1374"/>
              </a:spcBef>
              <a:buFont typeface="Wingdings" panose="05000000000000000000" pitchFamily="2" charset="2"/>
              <a:buChar char="§"/>
            </a:pPr>
            <a:r>
              <a:rPr lang="en-US" sz="2000" dirty="0" smtClean="0"/>
              <a:t>Training &amp; Awareness programs  by SBP, NIBAF, SBP BSC and other stakeholders.</a:t>
            </a:r>
            <a:endParaRPr lang="en-US" sz="2000" dirty="0"/>
          </a:p>
        </p:txBody>
      </p:sp>
      <p:sp>
        <p:nvSpPr>
          <p:cNvPr id="16" name="Rectangle 15"/>
          <p:cNvSpPr/>
          <p:nvPr/>
        </p:nvSpPr>
        <p:spPr>
          <a:xfrm>
            <a:off x="486942" y="4616740"/>
            <a:ext cx="5257800" cy="369332"/>
          </a:xfrm>
          <a:prstGeom prst="rect">
            <a:avLst/>
          </a:prstGeom>
        </p:spPr>
        <p:txBody>
          <a:bodyPr wrap="square">
            <a:spAutoFit/>
          </a:bodyPr>
          <a:lstStyle/>
          <a:p>
            <a:pPr>
              <a:spcAft>
                <a:spcPts val="763"/>
              </a:spcAft>
              <a:defRPr/>
            </a:pPr>
            <a:r>
              <a:rPr lang="en-US" b="1" dirty="0">
                <a:solidFill>
                  <a:srgbClr val="008000"/>
                </a:solidFill>
              </a:rPr>
              <a:t>Pillar 6:  Capacity Building &amp; Awareness Creation</a:t>
            </a:r>
          </a:p>
        </p:txBody>
      </p:sp>
    </p:spTree>
    <p:extLst>
      <p:ext uri="{BB962C8B-B14F-4D97-AF65-F5344CB8AC3E}">
        <p14:creationId xmlns:p14="http://schemas.microsoft.com/office/powerpoint/2010/main" val="337670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itle 1"/>
          <p:cNvSpPr>
            <a:spLocks noGrp="1"/>
          </p:cNvSpPr>
          <p:nvPr>
            <p:ph type="title"/>
          </p:nvPr>
        </p:nvSpPr>
        <p:spPr>
          <a:xfrm>
            <a:off x="132366" y="219184"/>
            <a:ext cx="8229600" cy="771416"/>
          </a:xfrm>
          <a:ln>
            <a:noFill/>
            <a:miter lim="800000"/>
            <a:headEnd/>
            <a:tailEnd/>
          </a:ln>
        </p:spPr>
        <p:txBody>
          <a:bodyPr>
            <a:noAutofit/>
          </a:bodyPr>
          <a:lstStyle/>
          <a:p>
            <a:pPr algn="l"/>
            <a:r>
              <a:rPr lang="en-US" altLang="en-US" sz="3200" dirty="0" smtClean="0">
                <a:latin typeface="Arial Black" panose="020B0A04020102020204" pitchFamily="34" charset="0"/>
              </a:rPr>
              <a:t>SBP Policy for </a:t>
            </a:r>
            <a:br>
              <a:rPr lang="en-US" altLang="en-US" sz="3200" dirty="0" smtClean="0">
                <a:latin typeface="Arial Black" panose="020B0A04020102020204" pitchFamily="34" charset="0"/>
              </a:rPr>
            </a:br>
            <a:r>
              <a:rPr lang="en-US" altLang="en-US" sz="3200" dirty="0" smtClean="0">
                <a:latin typeface="Arial Black" panose="020B0A04020102020204" pitchFamily="34" charset="0"/>
              </a:rPr>
              <a:t>Promotion of SME Finance - 2017</a:t>
            </a:r>
            <a:endParaRPr lang="en-US" altLang="en-US" sz="3200" dirty="0">
              <a:latin typeface="Arial Black" panose="020B0A04020102020204" pitchFamily="34" charset="0"/>
            </a:endParaRPr>
          </a:p>
        </p:txBody>
      </p:sp>
      <p:sp>
        <p:nvSpPr>
          <p:cNvPr id="3" name="Content Placeholder 7"/>
          <p:cNvSpPr>
            <a:spLocks noGrp="1"/>
          </p:cNvSpPr>
          <p:nvPr>
            <p:ph sz="quarter" idx="4294967295"/>
          </p:nvPr>
        </p:nvSpPr>
        <p:spPr>
          <a:xfrm>
            <a:off x="392476" y="1637256"/>
            <a:ext cx="7492314" cy="1431081"/>
          </a:xfrm>
          <a:prstGeom prst="rect">
            <a:avLst/>
          </a:prstGeom>
          <a:ln>
            <a:noFill/>
            <a:miter lim="800000"/>
            <a:headEnd/>
            <a:tailEnd/>
          </a:ln>
        </p:spPr>
        <p:txBody>
          <a:bodyPr vert="horz" lIns="91440" tIns="45720" rIns="91440" bIns="45720" rtlCol="0">
            <a:noAutofit/>
          </a:bodyPr>
          <a:lstStyle/>
          <a:p>
            <a:pPr>
              <a:lnSpc>
                <a:spcPct val="150000"/>
              </a:lnSpc>
              <a:spcBef>
                <a:spcPts val="1374"/>
              </a:spcBef>
              <a:buFont typeface="Wingdings" panose="05000000000000000000" pitchFamily="2" charset="2"/>
              <a:buChar char="§"/>
            </a:pPr>
            <a:r>
              <a:rPr lang="en-US" sz="2000" dirty="0" smtClean="0"/>
              <a:t>Banks </a:t>
            </a:r>
            <a:r>
              <a:rPr lang="en-US" sz="2000" dirty="0"/>
              <a:t>to provide NFAS </a:t>
            </a:r>
            <a:r>
              <a:rPr lang="en-US" sz="2000" dirty="0" smtClean="0"/>
              <a:t>to SMEs</a:t>
            </a:r>
            <a:endParaRPr lang="en-US" sz="2000" dirty="0"/>
          </a:p>
          <a:p>
            <a:pPr>
              <a:lnSpc>
                <a:spcPct val="150000"/>
              </a:lnSpc>
              <a:spcBef>
                <a:spcPts val="1374"/>
              </a:spcBef>
              <a:buFont typeface="Wingdings" panose="05000000000000000000" pitchFamily="2" charset="2"/>
              <a:buChar char="§"/>
            </a:pPr>
            <a:r>
              <a:rPr lang="en-US" sz="2000" dirty="0" smtClean="0"/>
              <a:t>3S </a:t>
            </a:r>
            <a:r>
              <a:rPr lang="en-US" sz="2000" dirty="0"/>
              <a:t>forum (SBP, SMEDA &amp; SECP</a:t>
            </a:r>
            <a:r>
              <a:rPr lang="en-US" sz="2000" dirty="0" smtClean="0"/>
              <a:t>) for NFAS| SME Pakistan Forum</a:t>
            </a:r>
            <a:endParaRPr lang="en-US" sz="2000" dirty="0"/>
          </a:p>
          <a:p>
            <a:pPr>
              <a:lnSpc>
                <a:spcPct val="150000"/>
              </a:lnSpc>
              <a:spcBef>
                <a:spcPts val="1374"/>
              </a:spcBef>
              <a:buFont typeface="Wingdings" panose="05000000000000000000" pitchFamily="2" charset="2"/>
              <a:buChar char="§"/>
            </a:pPr>
            <a:endParaRPr lang="en-US" sz="2000" dirty="0"/>
          </a:p>
        </p:txBody>
      </p:sp>
      <p:sp>
        <p:nvSpPr>
          <p:cNvPr id="4" name="Rectangle 3"/>
          <p:cNvSpPr/>
          <p:nvPr/>
        </p:nvSpPr>
        <p:spPr>
          <a:xfrm>
            <a:off x="392476" y="1174334"/>
            <a:ext cx="6324600" cy="369332"/>
          </a:xfrm>
          <a:prstGeom prst="rect">
            <a:avLst/>
          </a:prstGeom>
        </p:spPr>
        <p:txBody>
          <a:bodyPr wrap="square">
            <a:spAutoFit/>
          </a:bodyPr>
          <a:lstStyle/>
          <a:p>
            <a:r>
              <a:rPr lang="en-US" b="1" dirty="0">
                <a:solidFill>
                  <a:srgbClr val="008000"/>
                </a:solidFill>
              </a:rPr>
              <a:t>Pillar 7</a:t>
            </a:r>
            <a:r>
              <a:rPr lang="en-US" b="1" dirty="0">
                <a:ln w="0"/>
                <a:solidFill>
                  <a:srgbClr val="008000"/>
                </a:solidFill>
              </a:rPr>
              <a:t>: </a:t>
            </a:r>
            <a:r>
              <a:rPr lang="en-US" b="1" dirty="0" smtClean="0">
                <a:ln w="0"/>
                <a:solidFill>
                  <a:srgbClr val="008000"/>
                </a:solidFill>
              </a:rPr>
              <a:t>NFAS</a:t>
            </a:r>
            <a:endParaRPr lang="en-US" b="1" dirty="0">
              <a:ln w="0"/>
              <a:solidFill>
                <a:srgbClr val="008000"/>
              </a:solidFill>
            </a:endParaRPr>
          </a:p>
        </p:txBody>
      </p:sp>
      <p:sp>
        <p:nvSpPr>
          <p:cNvPr id="5" name="Content Placeholder 2"/>
          <p:cNvSpPr txBox="1">
            <a:spLocks/>
          </p:cNvSpPr>
          <p:nvPr/>
        </p:nvSpPr>
        <p:spPr>
          <a:xfrm>
            <a:off x="411011" y="3323269"/>
            <a:ext cx="8291264" cy="1272579"/>
          </a:xfrm>
          <a:prstGeom prst="rect">
            <a:avLst/>
          </a:prstGeom>
          <a:ln>
            <a:noFill/>
            <a:miter lim="800000"/>
            <a:headEnd/>
            <a:tailEnd/>
          </a:ln>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spcBef>
                <a:spcPts val="1374"/>
              </a:spcBef>
              <a:buFont typeface="Wingdings" panose="05000000000000000000" pitchFamily="2" charset="2"/>
              <a:buChar char="§"/>
            </a:pPr>
            <a:r>
              <a:rPr lang="en-US" sz="2000" dirty="0" smtClean="0"/>
              <a:t>IT for SME Finance &amp; Development of web-based marketplace for e-Commerce. </a:t>
            </a:r>
          </a:p>
          <a:p>
            <a:pPr>
              <a:lnSpc>
                <a:spcPct val="150000"/>
              </a:lnSpc>
              <a:spcBef>
                <a:spcPts val="1374"/>
              </a:spcBef>
              <a:buFont typeface="Wingdings" panose="05000000000000000000" pitchFamily="2" charset="2"/>
              <a:buChar char="§"/>
            </a:pPr>
            <a:endParaRPr lang="en-US" sz="2000" dirty="0"/>
          </a:p>
        </p:txBody>
      </p:sp>
      <p:sp>
        <p:nvSpPr>
          <p:cNvPr id="6" name="Content Placeholder 7"/>
          <p:cNvSpPr txBox="1">
            <a:spLocks/>
          </p:cNvSpPr>
          <p:nvPr/>
        </p:nvSpPr>
        <p:spPr>
          <a:xfrm>
            <a:off x="282105" y="4818543"/>
            <a:ext cx="7713055" cy="1519461"/>
          </a:xfrm>
          <a:prstGeom prst="rect">
            <a:avLst/>
          </a:prstGeom>
          <a:ln>
            <a:noFill/>
            <a:miter lim="800000"/>
            <a:headEnd/>
            <a:tailEnd/>
          </a:ln>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spcBef>
                <a:spcPts val="1374"/>
              </a:spcBef>
              <a:buFont typeface="Wingdings" panose="05000000000000000000" pitchFamily="2" charset="2"/>
              <a:buChar char="§"/>
            </a:pPr>
            <a:r>
              <a:rPr lang="en-US" sz="2000" dirty="0" smtClean="0"/>
              <a:t>Tax rate reduction on banks’ income derived from SME financing</a:t>
            </a:r>
          </a:p>
          <a:p>
            <a:pPr>
              <a:lnSpc>
                <a:spcPct val="150000"/>
              </a:lnSpc>
              <a:spcBef>
                <a:spcPts val="1374"/>
              </a:spcBef>
              <a:buFont typeface="Wingdings" panose="05000000000000000000" pitchFamily="2" charset="2"/>
              <a:buChar char="§"/>
            </a:pPr>
            <a:r>
              <a:rPr lang="en-US" sz="2000" dirty="0" smtClean="0"/>
              <a:t>Tax holiday for eligible start-ups &amp; Women SE borrowers.</a:t>
            </a:r>
          </a:p>
          <a:p>
            <a:pPr>
              <a:lnSpc>
                <a:spcPct val="150000"/>
              </a:lnSpc>
              <a:spcBef>
                <a:spcPts val="1374"/>
              </a:spcBef>
              <a:buFont typeface="Wingdings" panose="05000000000000000000" pitchFamily="2" charset="2"/>
              <a:buChar char="§"/>
            </a:pPr>
            <a:endParaRPr lang="en-US" sz="2000" dirty="0" smtClean="0"/>
          </a:p>
          <a:p>
            <a:pPr>
              <a:lnSpc>
                <a:spcPct val="150000"/>
              </a:lnSpc>
              <a:spcBef>
                <a:spcPts val="1374"/>
              </a:spcBef>
              <a:buFont typeface="Wingdings" panose="05000000000000000000" pitchFamily="2" charset="2"/>
              <a:buChar char="§"/>
            </a:pPr>
            <a:endParaRPr lang="en-US" sz="2000" dirty="0"/>
          </a:p>
        </p:txBody>
      </p:sp>
      <p:sp>
        <p:nvSpPr>
          <p:cNvPr id="7" name="Rectangle 6"/>
          <p:cNvSpPr/>
          <p:nvPr/>
        </p:nvSpPr>
        <p:spPr>
          <a:xfrm>
            <a:off x="380119" y="2944291"/>
            <a:ext cx="5628383" cy="369332"/>
          </a:xfrm>
          <a:prstGeom prst="rect">
            <a:avLst/>
          </a:prstGeom>
        </p:spPr>
        <p:txBody>
          <a:bodyPr wrap="square">
            <a:spAutoFit/>
          </a:bodyPr>
          <a:lstStyle/>
          <a:p>
            <a:pPr algn="ctr"/>
            <a:r>
              <a:rPr lang="en-US" b="1" dirty="0">
                <a:solidFill>
                  <a:srgbClr val="008000"/>
                </a:solidFill>
                <a:ea typeface="Arial" pitchFamily="34" charset="0"/>
                <a:cs typeface="Arial" pitchFamily="34" charset="0"/>
              </a:rPr>
              <a:t>Pillar 8: </a:t>
            </a:r>
            <a:r>
              <a:rPr lang="en-US" b="1" dirty="0">
                <a:ln w="0"/>
                <a:solidFill>
                  <a:srgbClr val="008000"/>
                </a:solidFill>
              </a:rPr>
              <a:t>Leveraging Technology &amp; Innovation Challenge</a:t>
            </a:r>
          </a:p>
        </p:txBody>
      </p:sp>
      <p:sp>
        <p:nvSpPr>
          <p:cNvPr id="8" name="Rectangle 7"/>
          <p:cNvSpPr/>
          <p:nvPr/>
        </p:nvSpPr>
        <p:spPr>
          <a:xfrm>
            <a:off x="417189" y="4411182"/>
            <a:ext cx="3693383" cy="369332"/>
          </a:xfrm>
          <a:prstGeom prst="rect">
            <a:avLst/>
          </a:prstGeom>
        </p:spPr>
        <p:txBody>
          <a:bodyPr wrap="none">
            <a:spAutoFit/>
          </a:bodyPr>
          <a:lstStyle/>
          <a:p>
            <a:r>
              <a:rPr lang="en-US" b="1" dirty="0">
                <a:solidFill>
                  <a:srgbClr val="008000"/>
                </a:solidFill>
                <a:ea typeface="Arial" pitchFamily="34" charset="0"/>
                <a:cs typeface="Arial" pitchFamily="34" charset="0"/>
              </a:rPr>
              <a:t> Pillar 9: Simplifying Taxation Regime</a:t>
            </a:r>
            <a:endParaRPr lang="en-US" dirty="0"/>
          </a:p>
        </p:txBody>
      </p:sp>
    </p:spTree>
    <p:extLst>
      <p:ext uri="{BB962C8B-B14F-4D97-AF65-F5344CB8AC3E}">
        <p14:creationId xmlns:p14="http://schemas.microsoft.com/office/powerpoint/2010/main" val="2719330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914400"/>
            <a:ext cx="8001000" cy="5334000"/>
          </a:xfrm>
        </p:spPr>
        <p:txBody>
          <a:bodyPr rtlCol="0">
            <a:normAutofit/>
          </a:bodyPr>
          <a:lstStyle/>
          <a:p>
            <a:pPr fontAlgn="auto">
              <a:spcAft>
                <a:spcPts val="0"/>
              </a:spcAft>
              <a:defRPr/>
            </a:pPr>
            <a:endParaRPr lang="en-US" sz="3600" b="1" dirty="0">
              <a:solidFill>
                <a:srgbClr val="006600"/>
              </a:solidFill>
              <a:latin typeface="Arial" pitchFamily="34" charset="0"/>
              <a:cs typeface="Arial" pitchFamily="34" charset="0"/>
            </a:endParaRPr>
          </a:p>
          <a:p>
            <a:pPr fontAlgn="auto">
              <a:spcAft>
                <a:spcPts val="0"/>
              </a:spcAft>
              <a:defRPr/>
            </a:pPr>
            <a:endParaRPr lang="en-US" sz="3600" b="1" dirty="0">
              <a:solidFill>
                <a:srgbClr val="006600"/>
              </a:solidFill>
              <a:latin typeface="Arial" pitchFamily="34" charset="0"/>
              <a:cs typeface="Arial" pitchFamily="34" charset="0"/>
            </a:endParaRPr>
          </a:p>
          <a:p>
            <a:pPr fontAlgn="auto">
              <a:spcAft>
                <a:spcPts val="0"/>
              </a:spcAft>
              <a:defRPr/>
            </a:pPr>
            <a:endParaRPr lang="en-US" sz="4000" b="1" dirty="0" smtClean="0">
              <a:solidFill>
                <a:schemeClr val="tx1"/>
              </a:solidFill>
              <a:cs typeface="Arial" pitchFamily="34" charset="0"/>
            </a:endParaRPr>
          </a:p>
          <a:p>
            <a:pPr fontAlgn="auto">
              <a:spcAft>
                <a:spcPts val="0"/>
              </a:spcAft>
              <a:defRPr/>
            </a:pPr>
            <a:r>
              <a:rPr lang="en-US" sz="4000" b="1" dirty="0" smtClean="0">
                <a:solidFill>
                  <a:schemeClr val="tx1"/>
                </a:solidFill>
                <a:cs typeface="Arial" pitchFamily="34" charset="0"/>
              </a:rPr>
              <a:t>GoP Enhanced NFIS 2023 </a:t>
            </a:r>
          </a:p>
          <a:p>
            <a:pPr fontAlgn="auto">
              <a:spcAft>
                <a:spcPts val="0"/>
              </a:spcAft>
              <a:defRPr/>
            </a:pPr>
            <a:r>
              <a:rPr lang="en-US" sz="4000" b="1" dirty="0" smtClean="0">
                <a:solidFill>
                  <a:schemeClr val="tx1"/>
                </a:solidFill>
                <a:cs typeface="Arial" pitchFamily="34" charset="0"/>
              </a:rPr>
              <a:t>on SME Financing</a:t>
            </a:r>
            <a:endParaRPr lang="en-US" dirty="0">
              <a:solidFill>
                <a:schemeClr val="accent1">
                  <a:lumMod val="75000"/>
                </a:schemeClr>
              </a:solidFill>
            </a:endParaRPr>
          </a:p>
        </p:txBody>
      </p:sp>
    </p:spTree>
    <p:extLst>
      <p:ext uri="{BB962C8B-B14F-4D97-AF65-F5344CB8AC3E}">
        <p14:creationId xmlns:p14="http://schemas.microsoft.com/office/powerpoint/2010/main" val="27715048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192557765"/>
              </p:ext>
            </p:extLst>
          </p:nvPr>
        </p:nvGraphicFramePr>
        <p:xfrm>
          <a:off x="381000" y="1600200"/>
          <a:ext cx="8458200" cy="4773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2"/>
          <p:cNvSpPr txBox="1">
            <a:spLocks/>
          </p:cNvSpPr>
          <p:nvPr/>
        </p:nvSpPr>
        <p:spPr bwMode="auto">
          <a:xfrm>
            <a:off x="381000" y="152400"/>
            <a:ext cx="8229600" cy="94145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000" b="1" kern="1200">
                <a:solidFill>
                  <a:schemeClr val="tx2">
                    <a:lumMod val="60000"/>
                    <a:lumOff val="40000"/>
                  </a:schemeClr>
                </a:solidFill>
                <a:effectLst>
                  <a:outerShdw blurRad="38100" dist="38100" dir="2700000" algn="tl">
                    <a:srgbClr val="000000">
                      <a:alpha val="43137"/>
                    </a:srgbClr>
                  </a:outerShdw>
                </a:effectLst>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endParaRPr lang="en-US" sz="3200" b="0" dirty="0" smtClean="0">
              <a:solidFill>
                <a:schemeClr val="bg2">
                  <a:lumMod val="10000"/>
                </a:schemeClr>
              </a:solidFill>
              <a:effectLst/>
              <a:latin typeface="Arial Black" panose="020B0A04020102020204" pitchFamily="34" charset="0"/>
              <a:cs typeface="Arial" charset="0"/>
            </a:endParaRPr>
          </a:p>
          <a:p>
            <a:r>
              <a:rPr lang="en-US" sz="3200" b="0" dirty="0" smtClean="0">
                <a:solidFill>
                  <a:schemeClr val="bg2">
                    <a:lumMod val="10000"/>
                  </a:schemeClr>
                </a:solidFill>
                <a:effectLst/>
                <a:latin typeface="Arial Black" panose="020B0A04020102020204" pitchFamily="34" charset="0"/>
                <a:cs typeface="Arial" charset="0"/>
              </a:rPr>
              <a:t>GoP Enhanced NFIS 2023</a:t>
            </a:r>
          </a:p>
          <a:p>
            <a:r>
              <a:rPr lang="en-US" sz="3200" b="0" dirty="0">
                <a:solidFill>
                  <a:schemeClr val="bg2">
                    <a:lumMod val="10000"/>
                  </a:schemeClr>
                </a:solidFill>
                <a:effectLst/>
                <a:latin typeface="Arial Black" panose="020B0A04020102020204" pitchFamily="34" charset="0"/>
                <a:cs typeface="Arial" charset="0"/>
              </a:rPr>
              <a:t>SME Financing Targets </a:t>
            </a:r>
          </a:p>
          <a:p>
            <a:endParaRPr lang="en-US" sz="3200" b="0" dirty="0">
              <a:solidFill>
                <a:schemeClr val="bg2">
                  <a:lumMod val="10000"/>
                </a:schemeClr>
              </a:solidFill>
              <a:effectLst/>
              <a:latin typeface="Arial Black" panose="020B0A04020102020204" pitchFamily="34" charset="0"/>
            </a:endParaRPr>
          </a:p>
        </p:txBody>
      </p:sp>
      <p:sp>
        <p:nvSpPr>
          <p:cNvPr id="6" name="TextBox 5"/>
          <p:cNvSpPr txBox="1"/>
          <p:nvPr/>
        </p:nvSpPr>
        <p:spPr>
          <a:xfrm>
            <a:off x="497758" y="6356350"/>
            <a:ext cx="2202034" cy="369332"/>
          </a:xfrm>
          <a:prstGeom prst="rect">
            <a:avLst/>
          </a:prstGeom>
          <a:noFill/>
        </p:spPr>
        <p:txBody>
          <a:bodyPr wrap="square" rtlCol="0">
            <a:spAutoFit/>
          </a:bodyPr>
          <a:lstStyle/>
          <a:p>
            <a:r>
              <a:rPr lang="en-GB" dirty="0"/>
              <a:t>*</a:t>
            </a:r>
            <a:r>
              <a:rPr lang="en-GB" dirty="0" smtClean="0"/>
              <a:t>December 2018</a:t>
            </a:r>
            <a:endParaRPr lang="en-US" dirty="0"/>
          </a:p>
        </p:txBody>
      </p:sp>
    </p:spTree>
    <p:extLst>
      <p:ext uri="{BB962C8B-B14F-4D97-AF65-F5344CB8AC3E}">
        <p14:creationId xmlns:p14="http://schemas.microsoft.com/office/powerpoint/2010/main" val="1683080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914400"/>
            <a:ext cx="8001000" cy="5334000"/>
          </a:xfrm>
        </p:spPr>
        <p:txBody>
          <a:bodyPr rtlCol="0">
            <a:normAutofit/>
          </a:bodyPr>
          <a:lstStyle/>
          <a:p>
            <a:pPr fontAlgn="auto">
              <a:spcAft>
                <a:spcPts val="0"/>
              </a:spcAft>
              <a:defRPr/>
            </a:pPr>
            <a:endParaRPr lang="en-US" sz="3600" b="1" dirty="0">
              <a:solidFill>
                <a:srgbClr val="006600"/>
              </a:solidFill>
              <a:latin typeface="Arial" pitchFamily="34" charset="0"/>
              <a:cs typeface="Arial" pitchFamily="34" charset="0"/>
            </a:endParaRPr>
          </a:p>
          <a:p>
            <a:pPr fontAlgn="auto">
              <a:spcAft>
                <a:spcPts val="0"/>
              </a:spcAft>
              <a:defRPr/>
            </a:pPr>
            <a:endParaRPr lang="en-US" sz="3600" b="1" dirty="0">
              <a:solidFill>
                <a:srgbClr val="006600"/>
              </a:solidFill>
              <a:latin typeface="Arial" pitchFamily="34" charset="0"/>
              <a:cs typeface="Arial" pitchFamily="34" charset="0"/>
            </a:endParaRPr>
          </a:p>
          <a:p>
            <a:pPr fontAlgn="auto">
              <a:spcAft>
                <a:spcPts val="0"/>
              </a:spcAft>
              <a:defRPr/>
            </a:pPr>
            <a:endParaRPr lang="en-US" sz="4000" b="1" dirty="0" smtClean="0">
              <a:solidFill>
                <a:schemeClr val="tx1"/>
              </a:solidFill>
              <a:cs typeface="Arial" pitchFamily="34" charset="0"/>
            </a:endParaRPr>
          </a:p>
          <a:p>
            <a:pPr fontAlgn="auto">
              <a:spcAft>
                <a:spcPts val="0"/>
              </a:spcAft>
              <a:defRPr/>
            </a:pPr>
            <a:r>
              <a:rPr lang="en-US" sz="4000" b="1" dirty="0" smtClean="0">
                <a:solidFill>
                  <a:schemeClr val="tx1"/>
                </a:solidFill>
                <a:cs typeface="Arial" pitchFamily="34" charset="0"/>
              </a:rPr>
              <a:t>SBP Refinance Schemes </a:t>
            </a:r>
          </a:p>
          <a:p>
            <a:pPr fontAlgn="auto">
              <a:spcAft>
                <a:spcPts val="0"/>
              </a:spcAft>
              <a:defRPr/>
            </a:pPr>
            <a:r>
              <a:rPr lang="en-US" sz="4000" b="1" dirty="0" smtClean="0">
                <a:cs typeface="Arial" pitchFamily="34" charset="0"/>
              </a:rPr>
              <a:t>(Markup subsidy &amp;/or risk coverage) </a:t>
            </a:r>
            <a:endParaRPr lang="en-US" dirty="0">
              <a:solidFill>
                <a:schemeClr val="accent1">
                  <a:lumMod val="75000"/>
                </a:schemeClr>
              </a:solidFill>
            </a:endParaRPr>
          </a:p>
        </p:txBody>
      </p:sp>
    </p:spTree>
    <p:extLst>
      <p:ext uri="{BB962C8B-B14F-4D97-AF65-F5344CB8AC3E}">
        <p14:creationId xmlns:p14="http://schemas.microsoft.com/office/powerpoint/2010/main" val="8548816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a:xfrm>
            <a:off x="152400" y="1371600"/>
            <a:ext cx="8839200" cy="4854179"/>
          </a:xfrm>
        </p:spPr>
        <p:txBody>
          <a:bodyPr>
            <a:noAutofit/>
          </a:bodyPr>
          <a:lstStyle/>
          <a:p>
            <a:pPr marL="757238" lvl="1" indent="-457200">
              <a:lnSpc>
                <a:spcPct val="100000"/>
              </a:lnSpc>
              <a:spcBef>
                <a:spcPts val="0"/>
              </a:spcBef>
              <a:buClr>
                <a:schemeClr val="tx1"/>
              </a:buClr>
              <a:buFont typeface="+mj-lt"/>
              <a:buAutoNum type="arabicPeriod"/>
            </a:pPr>
            <a:r>
              <a:rPr lang="en-US" altLang="en-US" sz="2400" dirty="0" smtClean="0"/>
              <a:t>Refinance </a:t>
            </a:r>
            <a:r>
              <a:rPr lang="en-US" altLang="en-US" sz="2400" dirty="0"/>
              <a:t>Facility for Modernization of </a:t>
            </a:r>
            <a:r>
              <a:rPr lang="en-US" altLang="en-US" sz="2400" dirty="0" smtClean="0"/>
              <a:t>SMEs (</a:t>
            </a:r>
            <a:r>
              <a:rPr lang="en-US" altLang="en-US" sz="2400" dirty="0"/>
              <a:t>S</a:t>
            </a:r>
            <a:r>
              <a:rPr lang="en-US" altLang="en-US" sz="2400" dirty="0" smtClean="0"/>
              <a:t>hariah compliant alternates has also been issued)</a:t>
            </a:r>
          </a:p>
          <a:p>
            <a:pPr marL="757238" lvl="1" indent="-457200">
              <a:lnSpc>
                <a:spcPct val="100000"/>
              </a:lnSpc>
              <a:spcBef>
                <a:spcPts val="0"/>
              </a:spcBef>
              <a:buClr>
                <a:schemeClr val="tx1"/>
              </a:buClr>
              <a:buFont typeface="+mj-lt"/>
              <a:buAutoNum type="arabicPeriod"/>
            </a:pPr>
            <a:endParaRPr lang="en-US" altLang="en-US" sz="2400" dirty="0"/>
          </a:p>
          <a:p>
            <a:pPr marL="757238" lvl="1" indent="-457200">
              <a:lnSpc>
                <a:spcPct val="100000"/>
              </a:lnSpc>
              <a:spcBef>
                <a:spcPts val="0"/>
              </a:spcBef>
              <a:buClr>
                <a:schemeClr val="tx1"/>
              </a:buClr>
              <a:buFont typeface="+mj-lt"/>
              <a:buAutoNum type="arabicPeriod"/>
            </a:pPr>
            <a:r>
              <a:rPr lang="en-US" altLang="en-US" sz="2400" dirty="0"/>
              <a:t>Mark-up Subsidy </a:t>
            </a:r>
            <a:r>
              <a:rPr lang="en-US" altLang="en-US" sz="2400" dirty="0" smtClean="0"/>
              <a:t>&amp; Guarantee </a:t>
            </a:r>
            <a:r>
              <a:rPr lang="en-US" altLang="en-US" sz="2400" dirty="0"/>
              <a:t>Facility for </a:t>
            </a:r>
            <a:r>
              <a:rPr lang="en-US" altLang="en-US" sz="2400" dirty="0" smtClean="0"/>
              <a:t>Rice </a:t>
            </a:r>
            <a:r>
              <a:rPr lang="en-US" altLang="en-US" sz="2400" dirty="0"/>
              <a:t>Husking Mills in </a:t>
            </a:r>
            <a:r>
              <a:rPr lang="en-US" altLang="en-US" sz="2400" dirty="0" smtClean="0"/>
              <a:t>Sindh</a:t>
            </a:r>
          </a:p>
          <a:p>
            <a:pPr marL="757238" lvl="1" indent="-457200">
              <a:lnSpc>
                <a:spcPct val="100000"/>
              </a:lnSpc>
              <a:spcBef>
                <a:spcPts val="0"/>
              </a:spcBef>
              <a:buClr>
                <a:schemeClr val="tx1"/>
              </a:buClr>
              <a:buFont typeface="+mj-lt"/>
              <a:buAutoNum type="arabicPeriod"/>
            </a:pPr>
            <a:endParaRPr lang="en-US" altLang="en-US" sz="2400" dirty="0" smtClean="0"/>
          </a:p>
          <a:p>
            <a:pPr marL="757238" lvl="1" indent="-457200">
              <a:lnSpc>
                <a:spcPct val="100000"/>
              </a:lnSpc>
              <a:spcBef>
                <a:spcPts val="0"/>
              </a:spcBef>
              <a:buClr>
                <a:schemeClr val="tx1"/>
              </a:buClr>
              <a:buFont typeface="+mj-lt"/>
              <a:buAutoNum type="arabicPeriod"/>
            </a:pPr>
            <a:r>
              <a:rPr lang="en-US" altLang="en-US" sz="2400" dirty="0" smtClean="0"/>
              <a:t>Refinance &amp; Credit </a:t>
            </a:r>
            <a:r>
              <a:rPr lang="en-US" altLang="en-US" sz="2400" dirty="0"/>
              <a:t>Guarantee Scheme for </a:t>
            </a:r>
            <a:r>
              <a:rPr lang="en-US" altLang="en-US" sz="2400" dirty="0" smtClean="0"/>
              <a:t>Women Entrepreneurs</a:t>
            </a:r>
          </a:p>
          <a:p>
            <a:pPr marL="757238" lvl="1" indent="-457200">
              <a:lnSpc>
                <a:spcPct val="100000"/>
              </a:lnSpc>
              <a:spcBef>
                <a:spcPts val="0"/>
              </a:spcBef>
              <a:buClr>
                <a:schemeClr val="tx1"/>
              </a:buClr>
              <a:buFont typeface="+mj-lt"/>
              <a:buAutoNum type="arabicPeriod"/>
            </a:pPr>
            <a:endParaRPr lang="en-US" altLang="en-US" sz="2400" dirty="0"/>
          </a:p>
          <a:p>
            <a:pPr marL="757238" lvl="1" indent="-457200">
              <a:lnSpc>
                <a:spcPct val="100000"/>
              </a:lnSpc>
              <a:spcBef>
                <a:spcPts val="0"/>
              </a:spcBef>
              <a:buClr>
                <a:schemeClr val="tx1"/>
              </a:buClr>
              <a:buFont typeface="+mj-lt"/>
              <a:buAutoNum type="arabicPeriod"/>
            </a:pPr>
            <a:r>
              <a:rPr lang="en-US" altLang="en-US" sz="2400" dirty="0"/>
              <a:t>Refinance Scheme for Working Capital Financing of Small Enterprises and Low-End Medium Enterprises</a:t>
            </a:r>
          </a:p>
          <a:p>
            <a:pPr marL="757238" lvl="1" indent="-457200">
              <a:lnSpc>
                <a:spcPct val="100000"/>
              </a:lnSpc>
              <a:spcBef>
                <a:spcPts val="0"/>
              </a:spcBef>
              <a:buClr>
                <a:schemeClr val="tx1"/>
              </a:buClr>
              <a:buFont typeface="+mj-lt"/>
              <a:buAutoNum type="arabicPeriod"/>
            </a:pPr>
            <a:endParaRPr lang="en-US" altLang="en-US" sz="2400" dirty="0"/>
          </a:p>
          <a:p>
            <a:pPr marL="757238" lvl="1" indent="-457200">
              <a:lnSpc>
                <a:spcPct val="100000"/>
              </a:lnSpc>
              <a:spcBef>
                <a:spcPts val="0"/>
              </a:spcBef>
              <a:buClr>
                <a:schemeClr val="tx1"/>
              </a:buClr>
              <a:buFont typeface="+mj-lt"/>
              <a:buAutoNum type="arabicPeriod"/>
            </a:pPr>
            <a:r>
              <a:rPr lang="en-US" altLang="en-US" sz="2400" dirty="0"/>
              <a:t>Financing Facility for Storage of Agricultural Produce</a:t>
            </a:r>
          </a:p>
          <a:p>
            <a:pPr marL="757238" lvl="1" indent="-457200">
              <a:lnSpc>
                <a:spcPct val="100000"/>
              </a:lnSpc>
              <a:spcBef>
                <a:spcPts val="0"/>
              </a:spcBef>
              <a:buClr>
                <a:schemeClr val="tx1"/>
              </a:buClr>
              <a:buFont typeface="+mj-lt"/>
              <a:buAutoNum type="arabicPeriod"/>
            </a:pPr>
            <a:endParaRPr lang="en-US" altLang="en-US" sz="2400" dirty="0" smtClean="0"/>
          </a:p>
          <a:p>
            <a:pPr marL="0" indent="1191">
              <a:spcBef>
                <a:spcPts val="0"/>
              </a:spcBef>
            </a:pPr>
            <a:endParaRPr lang="en-US" altLang="en-US" sz="2000" b="1" dirty="0" smtClean="0"/>
          </a:p>
        </p:txBody>
      </p:sp>
      <p:sp>
        <p:nvSpPr>
          <p:cNvPr id="2" name="Rectangle 1"/>
          <p:cNvSpPr/>
          <p:nvPr/>
        </p:nvSpPr>
        <p:spPr>
          <a:xfrm>
            <a:off x="177114" y="228600"/>
            <a:ext cx="7976286" cy="740757"/>
          </a:xfrm>
          <a:prstGeom prst="rect">
            <a:avLst/>
          </a:prstGeom>
          <a:ln>
            <a:noFill/>
          </a:ln>
        </p:spPr>
        <p:txBody>
          <a:bodyPr vert="horz" lIns="68580" tIns="34290" rIns="68580" bIns="34290" rtlCol="0" anchor="ctr">
            <a:noAutofit/>
          </a:bodyPr>
          <a:lstStyle/>
          <a:p>
            <a:pPr defTabSz="685800">
              <a:lnSpc>
                <a:spcPct val="80000"/>
              </a:lnSpc>
            </a:pPr>
            <a:r>
              <a:rPr lang="en-US" sz="3200" b="1" spc="75" dirty="0" smtClean="0">
                <a:latin typeface="Arial Black" panose="020B0A04020102020204" pitchFamily="34" charset="0"/>
                <a:ea typeface="+mj-ea"/>
                <a:cs typeface="+mj-cs"/>
              </a:rPr>
              <a:t>SBP Refinance Schemes for SMEs</a:t>
            </a:r>
            <a:endParaRPr lang="en-US" sz="3200" b="1" spc="75" dirty="0">
              <a:latin typeface="Arial Black" panose="020B0A04020102020204" pitchFamily="34" charset="0"/>
              <a:ea typeface="+mj-ea"/>
              <a:cs typeface="+mj-cs"/>
            </a:endParaRPr>
          </a:p>
        </p:txBody>
      </p:sp>
    </p:spTree>
    <p:extLst>
      <p:ext uri="{BB962C8B-B14F-4D97-AF65-F5344CB8AC3E}">
        <p14:creationId xmlns:p14="http://schemas.microsoft.com/office/powerpoint/2010/main" val="41280283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a:xfrm>
            <a:off x="152400" y="1371600"/>
            <a:ext cx="8839200" cy="4854179"/>
          </a:xfrm>
        </p:spPr>
        <p:txBody>
          <a:bodyPr>
            <a:noAutofit/>
          </a:bodyPr>
          <a:lstStyle/>
          <a:p>
            <a:pPr marL="757238" lvl="1" indent="-457200">
              <a:lnSpc>
                <a:spcPct val="250000"/>
              </a:lnSpc>
              <a:spcBef>
                <a:spcPts val="0"/>
              </a:spcBef>
              <a:buClr>
                <a:schemeClr val="tx1"/>
              </a:buClr>
              <a:buFont typeface="+mj-lt"/>
              <a:buAutoNum type="arabicPeriod" startAt="6"/>
            </a:pPr>
            <a:r>
              <a:rPr lang="en-US" altLang="en-US" sz="2400" dirty="0" smtClean="0"/>
              <a:t>Financing </a:t>
            </a:r>
            <a:r>
              <a:rPr lang="en-US" altLang="en-US" sz="2400" dirty="0"/>
              <a:t>Scheme for Renewable Energy</a:t>
            </a:r>
          </a:p>
          <a:p>
            <a:pPr marL="757238" lvl="1" indent="-457200">
              <a:lnSpc>
                <a:spcPct val="250000"/>
              </a:lnSpc>
              <a:spcBef>
                <a:spcPts val="0"/>
              </a:spcBef>
              <a:buClr>
                <a:schemeClr val="tx1"/>
              </a:buClr>
              <a:buFont typeface="+mj-lt"/>
              <a:buAutoNum type="arabicPeriod" startAt="6"/>
            </a:pPr>
            <a:r>
              <a:rPr lang="en-US" altLang="en-US" sz="2400" dirty="0"/>
              <a:t>Credit Guarantee Scheme (CGS) for Small and Rural </a:t>
            </a:r>
            <a:r>
              <a:rPr lang="en-US" altLang="en-US" sz="2400" dirty="0" smtClean="0"/>
              <a:t>Enterprises</a:t>
            </a:r>
          </a:p>
          <a:p>
            <a:pPr marL="757238" lvl="1" indent="-457200">
              <a:lnSpc>
                <a:spcPct val="100000"/>
              </a:lnSpc>
              <a:spcBef>
                <a:spcPts val="0"/>
              </a:spcBef>
              <a:buClr>
                <a:schemeClr val="tx1"/>
              </a:buClr>
              <a:buFont typeface="+mj-lt"/>
              <a:buAutoNum type="arabicPeriod" startAt="6"/>
            </a:pPr>
            <a:endParaRPr lang="en-US" sz="2400" dirty="0" smtClean="0">
              <a:cs typeface="Calibri" panose="020F0502020204030204" pitchFamily="34" charset="0"/>
            </a:endParaRPr>
          </a:p>
          <a:p>
            <a:pPr marL="757238" lvl="1" indent="-457200">
              <a:lnSpc>
                <a:spcPct val="100000"/>
              </a:lnSpc>
              <a:spcBef>
                <a:spcPts val="0"/>
              </a:spcBef>
              <a:buClr>
                <a:schemeClr val="tx1"/>
              </a:buClr>
              <a:buFont typeface="+mj-lt"/>
              <a:buAutoNum type="arabicPeriod" startAt="6"/>
            </a:pPr>
            <a:r>
              <a:rPr lang="en-US" sz="2400" dirty="0" smtClean="0">
                <a:cs typeface="Calibri" panose="020F0502020204030204" pitchFamily="34" charset="0"/>
              </a:rPr>
              <a:t>Small </a:t>
            </a:r>
            <a:r>
              <a:rPr lang="en-US" sz="2400" dirty="0">
                <a:cs typeface="Calibri" panose="020F0502020204030204" pitchFamily="34" charset="0"/>
              </a:rPr>
              <a:t>Enterprise (SE) Financing and Credit Guarantee Scheme for Special Persons</a:t>
            </a:r>
          </a:p>
          <a:p>
            <a:pPr marL="757238" lvl="1" indent="-457200">
              <a:lnSpc>
                <a:spcPct val="250000"/>
              </a:lnSpc>
              <a:spcBef>
                <a:spcPts val="0"/>
              </a:spcBef>
              <a:buClr>
                <a:schemeClr val="tx1"/>
              </a:buClr>
              <a:buFont typeface="+mj-lt"/>
              <a:buAutoNum type="arabicPeriod" startAt="6"/>
            </a:pPr>
            <a:r>
              <a:rPr lang="en-US" altLang="en-US" sz="2400" dirty="0"/>
              <a:t>Prime Minister Kamyab Jawan </a:t>
            </a:r>
            <a:r>
              <a:rPr lang="en-US" altLang="en-US" sz="2400" dirty="0" smtClean="0"/>
              <a:t>–Youth Entrepreneurship Scheme</a:t>
            </a:r>
            <a:endParaRPr lang="en-US" altLang="en-US" sz="2000" b="1" dirty="0" smtClean="0"/>
          </a:p>
        </p:txBody>
      </p:sp>
      <p:sp>
        <p:nvSpPr>
          <p:cNvPr id="2" name="Rectangle 1"/>
          <p:cNvSpPr/>
          <p:nvPr/>
        </p:nvSpPr>
        <p:spPr>
          <a:xfrm>
            <a:off x="177114" y="228600"/>
            <a:ext cx="7976286" cy="740757"/>
          </a:xfrm>
          <a:prstGeom prst="rect">
            <a:avLst/>
          </a:prstGeom>
          <a:ln>
            <a:noFill/>
          </a:ln>
        </p:spPr>
        <p:txBody>
          <a:bodyPr vert="horz" lIns="68580" tIns="34290" rIns="68580" bIns="34290" rtlCol="0" anchor="ctr">
            <a:noAutofit/>
          </a:bodyPr>
          <a:lstStyle/>
          <a:p>
            <a:pPr defTabSz="685800">
              <a:lnSpc>
                <a:spcPct val="80000"/>
              </a:lnSpc>
            </a:pPr>
            <a:r>
              <a:rPr lang="en-US" sz="3200" b="1" spc="75" dirty="0" smtClean="0">
                <a:latin typeface="Arial Black" panose="020B0A04020102020204" pitchFamily="34" charset="0"/>
                <a:ea typeface="+mj-ea"/>
                <a:cs typeface="+mj-cs"/>
              </a:rPr>
              <a:t>SBP Refinance Schemes for SMEs</a:t>
            </a:r>
            <a:endParaRPr lang="en-US" sz="3200" b="1" spc="75" dirty="0">
              <a:latin typeface="Arial Black" panose="020B0A04020102020204" pitchFamily="34" charset="0"/>
              <a:ea typeface="+mj-ea"/>
              <a:cs typeface="+mj-cs"/>
            </a:endParaRPr>
          </a:p>
        </p:txBody>
      </p:sp>
    </p:spTree>
    <p:extLst>
      <p:ext uri="{BB962C8B-B14F-4D97-AF65-F5344CB8AC3E}">
        <p14:creationId xmlns:p14="http://schemas.microsoft.com/office/powerpoint/2010/main" val="1365253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28600" y="228600"/>
            <a:ext cx="8140700" cy="723900"/>
          </a:xfrm>
        </p:spPr>
        <p:txBody>
          <a:bodyPr>
            <a:normAutofit fontScale="90000"/>
          </a:bodyPr>
          <a:lstStyle/>
          <a:p>
            <a:pPr eaLnBrk="1" hangingPunct="1"/>
            <a:r>
              <a:rPr lang="en-US" altLang="en-US" sz="2800" b="1" dirty="0" smtClean="0">
                <a:latin typeface="Arial Black" panose="020B0A04020102020204" pitchFamily="34" charset="0"/>
              </a:rPr>
              <a:t>Refinance Facility for Modernization of SMEs</a:t>
            </a:r>
            <a:endParaRPr lang="en-US" altLang="en-US" sz="2800" dirty="0" smtClean="0">
              <a:latin typeface="Arial Black" panose="020B0A04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4849525"/>
              </p:ext>
            </p:extLst>
          </p:nvPr>
        </p:nvGraphicFramePr>
        <p:xfrm>
          <a:off x="228600" y="1447800"/>
          <a:ext cx="8591550" cy="5201737"/>
        </p:xfrm>
        <a:graphic>
          <a:graphicData uri="http://schemas.openxmlformats.org/drawingml/2006/table">
            <a:tbl>
              <a:tblPr firstRow="1" bandRow="1">
                <a:tableStyleId>{616DA210-FB5B-4158-B5E0-FEB733F419BA}</a:tableStyleId>
              </a:tblPr>
              <a:tblGrid>
                <a:gridCol w="1524000">
                  <a:extLst>
                    <a:ext uri="{9D8B030D-6E8A-4147-A177-3AD203B41FA5}">
                      <a16:colId xmlns:a16="http://schemas.microsoft.com/office/drawing/2014/main" val="20000"/>
                    </a:ext>
                  </a:extLst>
                </a:gridCol>
                <a:gridCol w="7067550">
                  <a:extLst>
                    <a:ext uri="{9D8B030D-6E8A-4147-A177-3AD203B41FA5}">
                      <a16:colId xmlns:a16="http://schemas.microsoft.com/office/drawing/2014/main" val="20001"/>
                    </a:ext>
                  </a:extLst>
                </a:gridCol>
              </a:tblGrid>
              <a:tr h="1005840">
                <a:tc>
                  <a:txBody>
                    <a:bodyPr/>
                    <a:lstStyle/>
                    <a:p>
                      <a:r>
                        <a:rPr lang="en-US" sz="2000" b="1" dirty="0" smtClean="0">
                          <a:latin typeface="Calibri" panose="020F0502020204030204" pitchFamily="34" charset="0"/>
                        </a:rPr>
                        <a:t>Brief Description</a:t>
                      </a:r>
                      <a:endParaRPr lang="en-US" sz="2000" b="1" dirty="0">
                        <a:latin typeface="Calibri" panose="020F0502020204030204" pitchFamily="34" charset="0"/>
                      </a:endParaRPr>
                    </a:p>
                  </a:txBody>
                  <a:tcPr marL="91437" marR="914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2000" b="0" dirty="0" smtClean="0">
                          <a:latin typeface="Calibri" panose="020F0502020204030204" pitchFamily="34" charset="0"/>
                        </a:rPr>
                        <a:t>For purchase of new local/ imported plant and machinery for the BMR of existing SMEs or for setting up new SME units and for the purchase of new generators of up-to 500 KVA</a:t>
                      </a:r>
                      <a:endParaRPr lang="en-US" sz="2000" b="0" dirty="0">
                        <a:latin typeface="Calibri" panose="020F0502020204030204" pitchFamily="34" charset="0"/>
                      </a:endParaRPr>
                    </a:p>
                  </a:txBody>
                  <a:tcPr marL="91437" marR="914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34742">
                <a:tc>
                  <a:txBody>
                    <a:bodyPr/>
                    <a:lstStyle/>
                    <a:p>
                      <a:pPr marL="0" algn="l" defTabSz="685800" rtl="0" eaLnBrk="1" latinLnBrk="0" hangingPunct="1"/>
                      <a:r>
                        <a:rPr lang="en-US" sz="2000" b="1" kern="1200" dirty="0" smtClean="0">
                          <a:solidFill>
                            <a:schemeClr val="tx1"/>
                          </a:solidFill>
                          <a:latin typeface="Calibri" panose="020F0502020204030204" pitchFamily="34" charset="0"/>
                          <a:ea typeface="+mn-ea"/>
                          <a:cs typeface="+mn-cs"/>
                        </a:rPr>
                        <a:t>Limits</a:t>
                      </a:r>
                      <a:endParaRPr lang="en-US" sz="2000" b="1" kern="1200" dirty="0">
                        <a:solidFill>
                          <a:schemeClr val="tx1"/>
                        </a:solidFill>
                        <a:latin typeface="Calibri" panose="020F0502020204030204" pitchFamily="34" charset="0"/>
                        <a:ea typeface="+mn-ea"/>
                        <a:cs typeface="+mn-cs"/>
                      </a:endParaRPr>
                    </a:p>
                  </a:txBody>
                  <a:tcPr marL="91437" marR="914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2000" b="0" dirty="0" smtClean="0">
                          <a:latin typeface="Calibri" panose="020F0502020204030204" pitchFamily="34" charset="0"/>
                        </a:rPr>
                        <a:t>For SEs </a:t>
                      </a:r>
                      <a:r>
                        <a:rPr lang="en-US" sz="2000" b="0" dirty="0" err="1" smtClean="0">
                          <a:latin typeface="Calibri" panose="020F0502020204030204" pitchFamily="34" charset="0"/>
                        </a:rPr>
                        <a:t>Rs</a:t>
                      </a:r>
                      <a:r>
                        <a:rPr lang="en-US" sz="2000" b="0" dirty="0" smtClean="0">
                          <a:latin typeface="Calibri" panose="020F0502020204030204" pitchFamily="34" charset="0"/>
                        </a:rPr>
                        <a:t>. 25 M and for MEs </a:t>
                      </a:r>
                      <a:r>
                        <a:rPr lang="en-US" sz="2000" b="0" dirty="0" err="1" smtClean="0">
                          <a:latin typeface="Calibri" panose="020F0502020204030204" pitchFamily="34" charset="0"/>
                        </a:rPr>
                        <a:t>Rs</a:t>
                      </a:r>
                      <a:r>
                        <a:rPr lang="en-US" sz="2000" b="0" dirty="0" smtClean="0">
                          <a:latin typeface="Calibri" panose="020F0502020204030204" pitchFamily="34" charset="0"/>
                        </a:rPr>
                        <a:t> 200 M</a:t>
                      </a:r>
                      <a:endParaRPr lang="en-US" sz="2000" b="0" dirty="0">
                        <a:latin typeface="Calibri" panose="020F0502020204030204" pitchFamily="34" charset="0"/>
                      </a:endParaRPr>
                    </a:p>
                  </a:txBody>
                  <a:tcPr marL="91437" marR="914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3620958"/>
                  </a:ext>
                </a:extLst>
              </a:tr>
              <a:tr h="1730917">
                <a:tc>
                  <a:txBody>
                    <a:bodyPr/>
                    <a:lstStyle/>
                    <a:p>
                      <a:r>
                        <a:rPr lang="en-US" sz="2000" b="1" dirty="0" smtClean="0">
                          <a:latin typeface="Calibri" panose="020F0502020204030204" pitchFamily="34" charset="0"/>
                        </a:rPr>
                        <a:t>Features</a:t>
                      </a:r>
                      <a:endParaRPr lang="en-US" sz="2000" b="1" dirty="0">
                        <a:latin typeface="Calibri" panose="020F0502020204030204" pitchFamily="34" charset="0"/>
                      </a:endParaRPr>
                    </a:p>
                  </a:txBody>
                  <a:tcPr marL="91437" marR="914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000" b="0" dirty="0" smtClean="0">
                          <a:latin typeface="Calibri" panose="020F0502020204030204" pitchFamily="34" charset="0"/>
                        </a:rPr>
                        <a:t>1) Financing available only against LC in case of purchase of imported plant and machinery.</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000" b="0" dirty="0" smtClean="0">
                          <a:latin typeface="Calibri" panose="020F0502020204030204" pitchFamily="34" charset="0"/>
                        </a:rPr>
                        <a:t>2) Financing available to the extent of C&amp;F value of imported new plant and machinery and ex-factory/ show room price of local plant and machinery.</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000" b="0" dirty="0" smtClean="0">
                          <a:latin typeface="Calibri" panose="020F0502020204030204" pitchFamily="34" charset="0"/>
                        </a:rPr>
                        <a:t>3) Shariah Complete version</a:t>
                      </a:r>
                      <a:r>
                        <a:rPr lang="en-US" sz="2000" b="0" baseline="0" dirty="0" smtClean="0">
                          <a:latin typeface="Calibri" panose="020F0502020204030204" pitchFamily="34" charset="0"/>
                        </a:rPr>
                        <a:t> available.</a:t>
                      </a:r>
                      <a:endParaRPr lang="en-US" sz="2000" b="0" dirty="0" smtClean="0">
                        <a:latin typeface="Calibri" panose="020F0502020204030204" pitchFamily="34" charset="0"/>
                      </a:endParaRPr>
                    </a:p>
                  </a:txBody>
                  <a:tcPr marL="91437" marR="914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52630">
                <a:tc>
                  <a:txBody>
                    <a:bodyPr/>
                    <a:lstStyle/>
                    <a:p>
                      <a:r>
                        <a:rPr lang="en-US" sz="2000" b="1" dirty="0" smtClean="0">
                          <a:latin typeface="Calibri" panose="020F0502020204030204" pitchFamily="34" charset="0"/>
                        </a:rPr>
                        <a:t>Rate of Mark up</a:t>
                      </a:r>
                      <a:endParaRPr lang="en-US" sz="2000" b="1" dirty="0">
                        <a:latin typeface="Calibri" panose="020F0502020204030204" pitchFamily="34" charset="0"/>
                      </a:endParaRPr>
                    </a:p>
                  </a:txBody>
                  <a:tcPr marL="91437" marR="914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lang="en-US" sz="2000" b="0" dirty="0" smtClean="0">
                          <a:latin typeface="Calibri" panose="020F0502020204030204" pitchFamily="34" charset="0"/>
                        </a:rPr>
                        <a:t>End user rate</a:t>
                      </a:r>
                      <a:r>
                        <a:rPr lang="en-US" sz="2000" b="0" baseline="0" dirty="0" smtClean="0">
                          <a:latin typeface="Calibri" panose="020F0502020204030204" pitchFamily="34" charset="0"/>
                        </a:rPr>
                        <a:t> is </a:t>
                      </a:r>
                      <a:r>
                        <a:rPr lang="en-US" sz="2000" b="0" dirty="0" smtClean="0">
                          <a:latin typeface="Calibri" panose="020F0502020204030204" pitchFamily="34" charset="0"/>
                        </a:rPr>
                        <a:t>6% out of which 4% is</a:t>
                      </a:r>
                      <a:r>
                        <a:rPr lang="en-US" sz="2000" b="0" baseline="0" dirty="0" smtClean="0">
                          <a:latin typeface="Calibri" panose="020F0502020204030204" pitchFamily="34" charset="0"/>
                        </a:rPr>
                        <a:t> bank’s share</a:t>
                      </a:r>
                      <a:endParaRPr lang="en-US" sz="2000" b="0" dirty="0">
                        <a:latin typeface="Calibri" panose="020F0502020204030204" pitchFamily="34" charset="0"/>
                      </a:endParaRPr>
                    </a:p>
                  </a:txBody>
                  <a:tcPr marL="91437" marR="914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88285">
                <a:tc>
                  <a:txBody>
                    <a:bodyPr/>
                    <a:lstStyle/>
                    <a:p>
                      <a:r>
                        <a:rPr lang="en-US" sz="2000" b="1" dirty="0" smtClean="0">
                          <a:latin typeface="Calibri" panose="020F0502020204030204" pitchFamily="34" charset="0"/>
                        </a:rPr>
                        <a:t>Financing tenor</a:t>
                      </a:r>
                      <a:endParaRPr lang="en-US" sz="2000" b="1" dirty="0">
                        <a:latin typeface="Calibri" panose="020F0502020204030204" pitchFamily="34" charset="0"/>
                      </a:endParaRPr>
                    </a:p>
                  </a:txBody>
                  <a:tcPr marL="91437" marR="914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2000" b="0" dirty="0" smtClean="0">
                          <a:latin typeface="Calibri" panose="020F0502020204030204" pitchFamily="34" charset="0"/>
                        </a:rPr>
                        <a:t>Maximum financing tenor is 10 years with maximum grace period of six months.</a:t>
                      </a:r>
                      <a:endParaRPr lang="en-US" sz="2000" b="0" dirty="0">
                        <a:latin typeface="Calibri" panose="020F0502020204030204" pitchFamily="34" charset="0"/>
                      </a:endParaRPr>
                    </a:p>
                  </a:txBody>
                  <a:tcPr marL="91437" marR="914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412052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412" y="152400"/>
            <a:ext cx="8104188" cy="776748"/>
          </a:xfrm>
        </p:spPr>
        <p:txBody>
          <a:bodyPr>
            <a:normAutofit/>
          </a:bodyPr>
          <a:lstStyle/>
          <a:p>
            <a:pPr eaLnBrk="1" hangingPunct="1">
              <a:defRPr/>
            </a:pPr>
            <a:r>
              <a:rPr lang="en-US" sz="2400" dirty="0" smtClean="0">
                <a:latin typeface="Arial Black" panose="020B0A04020102020204" pitchFamily="34" charset="0"/>
              </a:rPr>
              <a:t>Mark-up Subsidy &amp; Guarantee Facility for </a:t>
            </a:r>
            <a:br>
              <a:rPr lang="en-US" sz="2400" dirty="0" smtClean="0">
                <a:latin typeface="Arial Black" panose="020B0A04020102020204" pitchFamily="34" charset="0"/>
              </a:rPr>
            </a:br>
            <a:r>
              <a:rPr lang="en-US" sz="2400" dirty="0" smtClean="0">
                <a:latin typeface="Arial Black" panose="020B0A04020102020204" pitchFamily="34" charset="0"/>
              </a:rPr>
              <a:t>Rice Husking Mills in Sindh</a:t>
            </a:r>
            <a:endParaRPr lang="en-US" sz="2400" dirty="0">
              <a:latin typeface="Arial Black" panose="020B0A04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2936422"/>
              </p:ext>
            </p:extLst>
          </p:nvPr>
        </p:nvGraphicFramePr>
        <p:xfrm>
          <a:off x="125412" y="1371600"/>
          <a:ext cx="8942388" cy="5078884"/>
        </p:xfrm>
        <a:graphic>
          <a:graphicData uri="http://schemas.openxmlformats.org/drawingml/2006/table">
            <a:tbl>
              <a:tblPr firstRow="1" bandRow="1">
                <a:tableStyleId>{616DA210-FB5B-4158-B5E0-FEB733F419BA}</a:tableStyleId>
              </a:tblPr>
              <a:tblGrid>
                <a:gridCol w="2327478">
                  <a:extLst>
                    <a:ext uri="{9D8B030D-6E8A-4147-A177-3AD203B41FA5}">
                      <a16:colId xmlns:a16="http://schemas.microsoft.com/office/drawing/2014/main" val="20000"/>
                    </a:ext>
                  </a:extLst>
                </a:gridCol>
                <a:gridCol w="6614910">
                  <a:extLst>
                    <a:ext uri="{9D8B030D-6E8A-4147-A177-3AD203B41FA5}">
                      <a16:colId xmlns:a16="http://schemas.microsoft.com/office/drawing/2014/main" val="20001"/>
                    </a:ext>
                  </a:extLst>
                </a:gridCol>
              </a:tblGrid>
              <a:tr h="1504980">
                <a:tc>
                  <a:txBody>
                    <a:bodyPr/>
                    <a:lstStyle/>
                    <a:p>
                      <a:r>
                        <a:rPr lang="en-US" sz="2400" b="1" dirty="0" smtClean="0">
                          <a:latin typeface="Calibri" panose="020F0502020204030204" pitchFamily="34" charset="0"/>
                        </a:rPr>
                        <a:t>Brief Description</a:t>
                      </a:r>
                      <a:endParaRPr lang="en-US" sz="2400" b="1" dirty="0">
                        <a:latin typeface="Calibri" panose="020F0502020204030204" pitchFamily="34" charset="0"/>
                      </a:endParaRPr>
                    </a:p>
                  </a:txBody>
                  <a:tcPr marL="91438" marR="91438"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n-US" sz="2400" b="0" dirty="0" smtClean="0">
                          <a:latin typeface="Calibri" panose="020F0502020204030204" pitchFamily="34" charset="0"/>
                        </a:rPr>
                        <a:t>Launched in 2013, in collaboration with Sindh Enterprise Development Fund (SEDF) </a:t>
                      </a:r>
                      <a:r>
                        <a:rPr lang="en-US" sz="2400" b="0" dirty="0" err="1" smtClean="0">
                          <a:latin typeface="Calibri" panose="020F0502020204030204" pitchFamily="34" charset="0"/>
                        </a:rPr>
                        <a:t>GoS</a:t>
                      </a:r>
                      <a:r>
                        <a:rPr lang="en-US" sz="2400" b="0" dirty="0" smtClean="0">
                          <a:latin typeface="Calibri" panose="020F0502020204030204" pitchFamily="34" charset="0"/>
                        </a:rPr>
                        <a:t> to facilitate rice mills of Sindh in establishment</a:t>
                      </a:r>
                      <a:r>
                        <a:rPr lang="en-US" sz="2400" b="0" baseline="0" dirty="0" smtClean="0">
                          <a:latin typeface="Calibri" panose="020F0502020204030204" pitchFamily="34" charset="0"/>
                        </a:rPr>
                        <a:t> and BMR of rice husking mills. Also available </a:t>
                      </a:r>
                      <a:r>
                        <a:rPr lang="en-US" sz="2400" b="0" kern="1200" dirty="0" smtClean="0">
                          <a:solidFill>
                            <a:schemeClr val="tx1"/>
                          </a:solidFill>
                          <a:latin typeface="Calibri" panose="020F0502020204030204" pitchFamily="34" charset="0"/>
                          <a:ea typeface="+mn-ea"/>
                          <a:cs typeface="+mn-cs"/>
                        </a:rPr>
                        <a:t>for installing mechanized dryers.</a:t>
                      </a:r>
                    </a:p>
                  </a:txBody>
                  <a:tcPr marL="91438" marR="91438"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820">
                <a:tc>
                  <a:txBody>
                    <a:bodyPr/>
                    <a:lstStyle/>
                    <a:p>
                      <a:r>
                        <a:rPr lang="en-US" sz="2400" b="1" dirty="0" smtClean="0">
                          <a:latin typeface="Calibri" panose="020F0502020204030204" pitchFamily="34" charset="0"/>
                        </a:rPr>
                        <a:t>Mark up</a:t>
                      </a:r>
                      <a:endParaRPr lang="en-US" sz="2400" b="1" dirty="0">
                        <a:latin typeface="Calibri" panose="020F0502020204030204" pitchFamily="34" charset="0"/>
                      </a:endParaRPr>
                    </a:p>
                  </a:txBody>
                  <a:tcPr marL="91438" marR="91438"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2400" b="0" dirty="0" smtClean="0">
                          <a:latin typeface="Calibri" panose="020F0502020204030204" pitchFamily="34" charset="0"/>
                        </a:rPr>
                        <a:t>End user rate is 2%. </a:t>
                      </a:r>
                      <a:r>
                        <a:rPr lang="en-US" sz="2400" dirty="0" smtClean="0">
                          <a:latin typeface="Calibri" panose="020F0502020204030204" pitchFamily="34" charset="0"/>
                        </a:rPr>
                        <a:t>Banks’ spread is 4.75% out of which 2.75% is borne by SEDF. SBP’s refinance rate of 2% is also borne by SEDF.</a:t>
                      </a:r>
                    </a:p>
                  </a:txBody>
                  <a:tcPr marL="91438" marR="91438"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35803">
                <a:tc>
                  <a:txBody>
                    <a:bodyPr/>
                    <a:lstStyle/>
                    <a:p>
                      <a:r>
                        <a:rPr lang="en-US" sz="2400" b="1" dirty="0" smtClean="0">
                          <a:latin typeface="Calibri" panose="020F0502020204030204" pitchFamily="34" charset="0"/>
                        </a:rPr>
                        <a:t>Risk Coverage</a:t>
                      </a:r>
                      <a:endParaRPr lang="en-US" sz="2400" b="1" dirty="0">
                        <a:latin typeface="Calibri" panose="020F0502020204030204" pitchFamily="34" charset="0"/>
                      </a:endParaRPr>
                    </a:p>
                  </a:txBody>
                  <a:tcPr marL="91438" marR="91438"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2400" dirty="0" smtClean="0">
                          <a:latin typeface="Calibri" panose="020F0502020204030204" pitchFamily="34" charset="0"/>
                        </a:rPr>
                        <a:t>30% risk coverage against outstanding principal </a:t>
                      </a:r>
                    </a:p>
                  </a:txBody>
                  <a:tcPr marL="91438" marR="91438"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59597">
                <a:tc>
                  <a:txBody>
                    <a:bodyPr/>
                    <a:lstStyle/>
                    <a:p>
                      <a:r>
                        <a:rPr lang="en-US" sz="2400" b="1" dirty="0" smtClean="0">
                          <a:latin typeface="Calibri" panose="020F0502020204030204" pitchFamily="34" charset="0"/>
                        </a:rPr>
                        <a:t>Financing Limit</a:t>
                      </a:r>
                      <a:endParaRPr lang="en-US" sz="2400" b="1" dirty="0">
                        <a:latin typeface="Calibri" panose="020F0502020204030204" pitchFamily="34" charset="0"/>
                      </a:endParaRPr>
                    </a:p>
                  </a:txBody>
                  <a:tcPr marL="91438" marR="91438"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2400" dirty="0" smtClean="0">
                          <a:latin typeface="Calibri" panose="020F0502020204030204" pitchFamily="34" charset="0"/>
                        </a:rPr>
                        <a:t>Maximum Rs 10 million. </a:t>
                      </a:r>
                    </a:p>
                    <a:p>
                      <a:pPr algn="just"/>
                      <a:r>
                        <a:rPr lang="en-US" sz="2400" dirty="0" smtClean="0">
                          <a:latin typeface="Calibri" panose="020F0502020204030204" pitchFamily="34" charset="0"/>
                        </a:rPr>
                        <a:t>To install mechanized dryers </a:t>
                      </a:r>
                      <a:r>
                        <a:rPr lang="en-US" sz="2400" dirty="0" err="1" smtClean="0">
                          <a:latin typeface="Calibri" panose="020F0502020204030204" pitchFamily="34" charset="0"/>
                        </a:rPr>
                        <a:t>upto</a:t>
                      </a:r>
                      <a:r>
                        <a:rPr lang="en-US" sz="2400" dirty="0" smtClean="0">
                          <a:latin typeface="Calibri" panose="020F0502020204030204" pitchFamily="34" charset="0"/>
                        </a:rPr>
                        <a:t> Rs 16 million.</a:t>
                      </a:r>
                    </a:p>
                  </a:txBody>
                  <a:tcPr marL="91438" marR="91438"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11149">
                <a:tc>
                  <a:txBody>
                    <a:bodyPr/>
                    <a:lstStyle/>
                    <a:p>
                      <a:r>
                        <a:rPr lang="en-US" sz="2400" b="1" dirty="0" smtClean="0">
                          <a:latin typeface="Calibri" panose="020F0502020204030204" pitchFamily="34" charset="0"/>
                        </a:rPr>
                        <a:t>Financing tenor</a:t>
                      </a:r>
                      <a:endParaRPr lang="en-US" sz="2400" b="1" dirty="0">
                        <a:latin typeface="Calibri" panose="020F0502020204030204" pitchFamily="34" charset="0"/>
                      </a:endParaRPr>
                    </a:p>
                  </a:txBody>
                  <a:tcPr marL="91438" marR="91438"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2400" dirty="0" smtClean="0">
                          <a:latin typeface="Calibri" panose="020F0502020204030204" pitchFamily="34" charset="0"/>
                        </a:rPr>
                        <a:t>Maximum financing tenor is 5 years.</a:t>
                      </a:r>
                      <a:endParaRPr lang="en-US" sz="2400" dirty="0">
                        <a:latin typeface="Calibri" panose="020F0502020204030204" pitchFamily="34" charset="0"/>
                      </a:endParaRPr>
                    </a:p>
                  </a:txBody>
                  <a:tcPr marL="91438" marR="91438"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13037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914400"/>
            <a:ext cx="8001000" cy="5334000"/>
          </a:xfrm>
        </p:spPr>
        <p:txBody>
          <a:bodyPr rtlCol="0">
            <a:normAutofit/>
          </a:bodyPr>
          <a:lstStyle/>
          <a:p>
            <a:pPr fontAlgn="auto">
              <a:spcAft>
                <a:spcPts val="0"/>
              </a:spcAft>
              <a:defRPr/>
            </a:pPr>
            <a:endParaRPr lang="en-US" sz="3600" b="1" dirty="0">
              <a:solidFill>
                <a:srgbClr val="006600"/>
              </a:solidFill>
              <a:latin typeface="Arial" pitchFamily="34" charset="0"/>
              <a:cs typeface="Arial" pitchFamily="34" charset="0"/>
            </a:endParaRPr>
          </a:p>
          <a:p>
            <a:pPr fontAlgn="auto">
              <a:spcAft>
                <a:spcPts val="0"/>
              </a:spcAft>
              <a:defRPr/>
            </a:pPr>
            <a:endParaRPr lang="en-US" sz="3600" b="1" dirty="0">
              <a:solidFill>
                <a:srgbClr val="006600"/>
              </a:solidFill>
              <a:latin typeface="Arial" pitchFamily="34" charset="0"/>
              <a:cs typeface="Arial" pitchFamily="34" charset="0"/>
            </a:endParaRPr>
          </a:p>
          <a:p>
            <a:pPr fontAlgn="auto">
              <a:spcAft>
                <a:spcPts val="0"/>
              </a:spcAft>
              <a:defRPr/>
            </a:pPr>
            <a:endParaRPr lang="en-US" sz="4000" b="1" dirty="0" smtClean="0">
              <a:solidFill>
                <a:schemeClr val="tx1"/>
              </a:solidFill>
              <a:cs typeface="Arial" pitchFamily="34" charset="0"/>
            </a:endParaRPr>
          </a:p>
          <a:p>
            <a:pPr fontAlgn="auto">
              <a:spcAft>
                <a:spcPts val="0"/>
              </a:spcAft>
              <a:defRPr/>
            </a:pPr>
            <a:r>
              <a:rPr lang="en-US" sz="4000" b="1" dirty="0" smtClean="0">
                <a:solidFill>
                  <a:schemeClr val="tx1"/>
                </a:solidFill>
                <a:cs typeface="Arial" pitchFamily="34" charset="0"/>
              </a:rPr>
              <a:t>SME Financing </a:t>
            </a:r>
            <a:endParaRPr lang="en-GB" sz="2200" b="1" dirty="0">
              <a:solidFill>
                <a:schemeClr val="tx1"/>
              </a:solidFill>
              <a:cs typeface="Arial" pitchFamily="34" charset="0"/>
            </a:endParaRPr>
          </a:p>
          <a:p>
            <a:pPr fontAlgn="auto">
              <a:spcAft>
                <a:spcPts val="0"/>
              </a:spcAft>
              <a:defRPr/>
            </a:pPr>
            <a:endParaRPr lang="en-GB" sz="2200" b="1" dirty="0" smtClean="0">
              <a:solidFill>
                <a:schemeClr val="tx1"/>
              </a:solidFill>
              <a:cs typeface="Arial" pitchFamily="34" charset="0"/>
            </a:endParaRPr>
          </a:p>
          <a:p>
            <a:pPr fontAlgn="auto">
              <a:spcAft>
                <a:spcPts val="0"/>
              </a:spcAft>
              <a:defRPr/>
            </a:pPr>
            <a:endParaRPr lang="en-US" sz="3600" b="1" dirty="0">
              <a:solidFill>
                <a:srgbClr val="002060"/>
              </a:solidFill>
              <a:latin typeface="Arial" pitchFamily="34" charset="0"/>
              <a:cs typeface="Arial" pitchFamily="34" charset="0"/>
            </a:endParaRPr>
          </a:p>
          <a:p>
            <a:pPr fontAlgn="auto">
              <a:spcAft>
                <a:spcPts val="0"/>
              </a:spcAft>
              <a:defRPr/>
            </a:pPr>
            <a:endParaRPr lang="en-US" dirty="0">
              <a:solidFill>
                <a:schemeClr val="accent1">
                  <a:lumMod val="75000"/>
                </a:schemeClr>
              </a:solidFill>
            </a:endParaRPr>
          </a:p>
        </p:txBody>
      </p:sp>
    </p:spTree>
    <p:extLst>
      <p:ext uri="{BB962C8B-B14F-4D97-AF65-F5344CB8AC3E}">
        <p14:creationId xmlns:p14="http://schemas.microsoft.com/office/powerpoint/2010/main" val="33680226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79388" y="152400"/>
            <a:ext cx="8050212" cy="914400"/>
          </a:xfrm>
        </p:spPr>
        <p:txBody>
          <a:bodyPr/>
          <a:lstStyle/>
          <a:p>
            <a:pPr eaLnBrk="1" hangingPunct="1"/>
            <a:r>
              <a:rPr lang="en-US" altLang="en-US" sz="2400" dirty="0" smtClean="0">
                <a:latin typeface="Arial Black" panose="020B0A04020102020204" pitchFamily="34" charset="0"/>
              </a:rPr>
              <a:t>Refinance &amp; Credit Guarantee Scheme for Women Entrepreneurs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4401829"/>
              </p:ext>
            </p:extLst>
          </p:nvPr>
        </p:nvGraphicFramePr>
        <p:xfrm>
          <a:off x="381000" y="1600200"/>
          <a:ext cx="8458200" cy="4552422"/>
        </p:xfrm>
        <a:graphic>
          <a:graphicData uri="http://schemas.openxmlformats.org/drawingml/2006/table">
            <a:tbl>
              <a:tblPr firstRow="1" bandRow="1">
                <a:tableStyleId>{616DA210-FB5B-4158-B5E0-FEB733F419BA}</a:tableStyleId>
              </a:tblPr>
              <a:tblGrid>
                <a:gridCol w="2209800">
                  <a:extLst>
                    <a:ext uri="{9D8B030D-6E8A-4147-A177-3AD203B41FA5}">
                      <a16:colId xmlns:a16="http://schemas.microsoft.com/office/drawing/2014/main" val="20000"/>
                    </a:ext>
                  </a:extLst>
                </a:gridCol>
                <a:gridCol w="6248400">
                  <a:extLst>
                    <a:ext uri="{9D8B030D-6E8A-4147-A177-3AD203B41FA5}">
                      <a16:colId xmlns:a16="http://schemas.microsoft.com/office/drawing/2014/main" val="20001"/>
                    </a:ext>
                  </a:extLst>
                </a:gridCol>
              </a:tblGrid>
              <a:tr h="1089969">
                <a:tc>
                  <a:txBody>
                    <a:bodyPr/>
                    <a:lstStyle/>
                    <a:p>
                      <a:r>
                        <a:rPr lang="en-US" sz="2000" b="1" dirty="0" smtClean="0">
                          <a:latin typeface="Calibri" panose="020F0502020204030204" pitchFamily="34" charset="0"/>
                        </a:rPr>
                        <a:t>Brief Description</a:t>
                      </a:r>
                      <a:endParaRPr lang="en-US" sz="2000" b="1"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ct val="0"/>
                        </a:spcBef>
                        <a:spcAft>
                          <a:spcPts val="0"/>
                        </a:spcAft>
                        <a:buClrTx/>
                        <a:buSzTx/>
                        <a:buFont typeface="+mj-lt"/>
                        <a:buNone/>
                        <a:tabLst>
                          <a:tab pos="165100" algn="l"/>
                        </a:tabLst>
                        <a:defRPr/>
                      </a:pPr>
                      <a:r>
                        <a:rPr lang="en-US" sz="2400" b="0" dirty="0" smtClean="0">
                          <a:latin typeface="Calibri" panose="020F0502020204030204" pitchFamily="34" charset="0"/>
                        </a:rPr>
                        <a:t>For women entrepreneurs in the country’s for setting up of new businesses or expansion of existing ones.</a:t>
                      </a: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05505">
                <a:tc>
                  <a:txBody>
                    <a:bodyPr/>
                    <a:lstStyle/>
                    <a:p>
                      <a:r>
                        <a:rPr lang="en-US" sz="2000" b="1" dirty="0" smtClean="0">
                          <a:latin typeface="Calibri" panose="020F0502020204030204" pitchFamily="34" charset="0"/>
                        </a:rPr>
                        <a:t>Mark up</a:t>
                      </a:r>
                      <a:endParaRPr lang="en-US" sz="2000" b="1"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indent="0" algn="just"/>
                      <a:r>
                        <a:rPr lang="en-US" sz="2400" b="0" dirty="0" smtClean="0">
                          <a:latin typeface="Calibri" panose="020F0502020204030204" pitchFamily="34" charset="0"/>
                        </a:rPr>
                        <a:t>End user rate up-to 5% that</a:t>
                      </a:r>
                      <a:r>
                        <a:rPr lang="en-US" sz="2400" b="0" baseline="0" dirty="0" smtClean="0">
                          <a:latin typeface="Calibri" panose="020F0502020204030204" pitchFamily="34" charset="0"/>
                        </a:rPr>
                        <a:t> entirely goes to banks. SBP refinance rate is 0%.</a:t>
                      </a:r>
                      <a:endParaRPr lang="en-US" sz="2400" b="0"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28600">
                <a:tc>
                  <a:txBody>
                    <a:bodyPr/>
                    <a:lstStyle/>
                    <a:p>
                      <a:r>
                        <a:rPr lang="en-US" sz="2000" b="1" dirty="0" smtClean="0">
                          <a:latin typeface="Calibri" panose="020F0502020204030204" pitchFamily="34" charset="0"/>
                        </a:rPr>
                        <a:t>Financing Limit</a:t>
                      </a:r>
                      <a:endParaRPr lang="en-US" sz="2000" b="1"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2400" dirty="0" smtClean="0">
                          <a:latin typeface="Calibri" panose="020F0502020204030204" pitchFamily="34" charset="0"/>
                        </a:rPr>
                        <a:t>Rs 1.5 million</a:t>
                      </a: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82379">
                <a:tc>
                  <a:txBody>
                    <a:bodyPr/>
                    <a:lstStyle/>
                    <a:p>
                      <a:r>
                        <a:rPr lang="en-US" sz="2000" b="1" dirty="0" smtClean="0">
                          <a:latin typeface="Calibri" panose="020F0502020204030204" pitchFamily="34" charset="0"/>
                        </a:rPr>
                        <a:t>Financing tenor</a:t>
                      </a:r>
                      <a:endParaRPr lang="en-US" sz="2000" b="1"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2400" dirty="0" smtClean="0">
                          <a:latin typeface="Calibri" panose="020F0502020204030204" pitchFamily="34" charset="0"/>
                        </a:rPr>
                        <a:t>5 years with maximum grace period of 6 months</a:t>
                      </a:r>
                      <a:endParaRPr lang="en-US" sz="2400"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23611">
                <a:tc>
                  <a:txBody>
                    <a:bodyPr/>
                    <a:lstStyle/>
                    <a:p>
                      <a:r>
                        <a:rPr lang="en-US" sz="2000" b="1" dirty="0" smtClean="0">
                          <a:latin typeface="Calibri" panose="020F0502020204030204" pitchFamily="34" charset="0"/>
                        </a:rPr>
                        <a:t>Risk Coverage</a:t>
                      </a:r>
                      <a:endParaRPr lang="en-US" sz="2000" b="1"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2400" dirty="0" smtClean="0">
                          <a:latin typeface="Calibri" panose="020F0502020204030204" pitchFamily="34" charset="0"/>
                        </a:rPr>
                        <a:t>60% of outstanding principal</a:t>
                      </a:r>
                      <a:endParaRPr lang="en-US" sz="2400"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23611">
                <a:tc>
                  <a:txBody>
                    <a:bodyPr/>
                    <a:lstStyle/>
                    <a:p>
                      <a:r>
                        <a:rPr lang="en-US" sz="2000" b="1" dirty="0" smtClean="0">
                          <a:latin typeface="Calibri" panose="020F0502020204030204" pitchFamily="34" charset="0"/>
                        </a:rPr>
                        <a:t>Quota</a:t>
                      </a:r>
                      <a:endParaRPr lang="en-US" sz="2000" b="1"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2400" dirty="0" smtClean="0">
                          <a:latin typeface="Calibri" panose="020F0502020204030204" pitchFamily="34" charset="0"/>
                        </a:rPr>
                        <a:t>20% for Baluchistan</a:t>
                      </a:r>
                      <a:endParaRPr lang="en-US" sz="2400"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335435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744" y="152400"/>
            <a:ext cx="8062656" cy="914400"/>
          </a:xfrm>
        </p:spPr>
        <p:txBody>
          <a:bodyPr>
            <a:noAutofit/>
          </a:bodyPr>
          <a:lstStyle/>
          <a:p>
            <a:pPr eaLnBrk="1" hangingPunct="1"/>
            <a:r>
              <a:rPr lang="en-US" altLang="en-US" sz="2400" dirty="0" smtClean="0">
                <a:latin typeface="Arial Black" panose="020B0A04020102020204" pitchFamily="34" charset="0"/>
                <a:cs typeface="Times New Roman" panose="02020603050405020304" pitchFamily="18" charset="0"/>
              </a:rPr>
              <a:t>Financing Facility for Storage of </a:t>
            </a:r>
            <a:br>
              <a:rPr lang="en-US" altLang="en-US" sz="2400" dirty="0" smtClean="0">
                <a:latin typeface="Arial Black" panose="020B0A04020102020204" pitchFamily="34" charset="0"/>
                <a:cs typeface="Times New Roman" panose="02020603050405020304" pitchFamily="18" charset="0"/>
              </a:rPr>
            </a:br>
            <a:r>
              <a:rPr lang="en-US" altLang="en-US" sz="2400" dirty="0" smtClean="0">
                <a:latin typeface="Arial Black" panose="020B0A04020102020204" pitchFamily="34" charset="0"/>
                <a:cs typeface="Times New Roman" panose="02020603050405020304" pitchFamily="18" charset="0"/>
              </a:rPr>
              <a:t>Agricultural Produce</a:t>
            </a:r>
            <a:endParaRPr lang="en-US" altLang="en-US" sz="2400" dirty="0" smtClean="0">
              <a:latin typeface="Arial Black" panose="020B0A04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04060848"/>
              </p:ext>
            </p:extLst>
          </p:nvPr>
        </p:nvGraphicFramePr>
        <p:xfrm>
          <a:off x="90744" y="1498910"/>
          <a:ext cx="8900856" cy="5435290"/>
        </p:xfrm>
        <a:graphic>
          <a:graphicData uri="http://schemas.openxmlformats.org/drawingml/2006/table">
            <a:tbl>
              <a:tblPr firstRow="1" bandRow="1">
                <a:tableStyleId>{616DA210-FB5B-4158-B5E0-FEB733F419BA}</a:tableStyleId>
              </a:tblPr>
              <a:tblGrid>
                <a:gridCol w="1509456">
                  <a:extLst>
                    <a:ext uri="{9D8B030D-6E8A-4147-A177-3AD203B41FA5}">
                      <a16:colId xmlns:a16="http://schemas.microsoft.com/office/drawing/2014/main" val="20000"/>
                    </a:ext>
                  </a:extLst>
                </a:gridCol>
                <a:gridCol w="7391400">
                  <a:extLst>
                    <a:ext uri="{9D8B030D-6E8A-4147-A177-3AD203B41FA5}">
                      <a16:colId xmlns:a16="http://schemas.microsoft.com/office/drawing/2014/main" val="20001"/>
                    </a:ext>
                  </a:extLst>
                </a:gridCol>
              </a:tblGrid>
              <a:tr h="3601531">
                <a:tc>
                  <a:txBody>
                    <a:bodyPr/>
                    <a:lstStyle/>
                    <a:p>
                      <a:r>
                        <a:rPr lang="en-US" sz="2000" b="1" dirty="0" smtClean="0">
                          <a:latin typeface="Calibri" panose="020F0502020204030204" pitchFamily="34" charset="0"/>
                        </a:rPr>
                        <a:t>Brief Description</a:t>
                      </a:r>
                      <a:endParaRPr lang="en-US" sz="2000" b="1" dirty="0">
                        <a:latin typeface="Calibri" panose="020F0502020204030204" pitchFamily="34" charset="0"/>
                      </a:endParaRPr>
                    </a:p>
                  </a:txBody>
                  <a:tcPr marL="91435" marR="914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342900" lvl="0" indent="-342900" algn="l">
                        <a:lnSpc>
                          <a:spcPct val="100000"/>
                        </a:lnSpc>
                        <a:spcBef>
                          <a:spcPct val="0"/>
                        </a:spcBef>
                        <a:buFont typeface="Arial" panose="020B0604020202020204" pitchFamily="34" charset="0"/>
                        <a:buChar char="•"/>
                      </a:pPr>
                      <a:r>
                        <a:rPr lang="en-US" sz="2400" b="0" dirty="0" smtClean="0">
                          <a:latin typeface="Calibri" panose="020F0502020204030204" pitchFamily="34" charset="0"/>
                        </a:rPr>
                        <a:t>For establishment, expansion and BMR of   steel/ metal/ concrete silos, warehouses &amp; cold storage facilities.</a:t>
                      </a:r>
                    </a:p>
                    <a:p>
                      <a:pPr marL="342900" lvl="0" indent="-342900" algn="l">
                        <a:lnSpc>
                          <a:spcPct val="100000"/>
                        </a:lnSpc>
                        <a:spcBef>
                          <a:spcPct val="0"/>
                        </a:spcBef>
                        <a:buFont typeface="Arial" panose="020B0604020202020204" pitchFamily="34" charset="0"/>
                        <a:buChar char="•"/>
                      </a:pPr>
                      <a:r>
                        <a:rPr lang="en-US" sz="2400" b="0" dirty="0" smtClean="0">
                          <a:latin typeface="Calibri" panose="020F0502020204030204" pitchFamily="34" charset="0"/>
                        </a:rPr>
                        <a:t>For purchase of new imported/ local plant &amp; machinery/ equipments/ accessories to be used in silos, warehouses and cold storage facilities.  </a:t>
                      </a:r>
                    </a:p>
                    <a:p>
                      <a:pPr marL="342900" lvl="0" indent="-342900" algn="l" defTabSz="685800" rtl="0" eaLnBrk="1" latinLnBrk="0" hangingPunct="1">
                        <a:lnSpc>
                          <a:spcPct val="100000"/>
                        </a:lnSpc>
                        <a:spcBef>
                          <a:spcPct val="0"/>
                        </a:spcBef>
                        <a:buFont typeface="Arial" panose="020B0604020202020204" pitchFamily="34" charset="0"/>
                        <a:buChar char="•"/>
                      </a:pPr>
                      <a:r>
                        <a:rPr lang="en-US" sz="2400" b="0" dirty="0" smtClean="0">
                          <a:latin typeface="Calibri" panose="020F0502020204030204" pitchFamily="34" charset="0"/>
                        </a:rPr>
                        <a:t>Generators  with maximum capacity not in excess of in-house  energy  requirements can be financed</a:t>
                      </a:r>
                    </a:p>
                    <a:p>
                      <a:pPr marL="342900" lvl="0" indent="-342900" algn="l" defTabSz="685800" rtl="0" eaLnBrk="1" latinLnBrk="0" hangingPunct="1">
                        <a:lnSpc>
                          <a:spcPct val="100000"/>
                        </a:lnSpc>
                        <a:spcBef>
                          <a:spcPct val="0"/>
                        </a:spcBef>
                        <a:buFont typeface="Arial" panose="020B0604020202020204" pitchFamily="34" charset="0"/>
                        <a:buChar char="•"/>
                      </a:pPr>
                      <a:r>
                        <a:rPr lang="en-US" sz="2400" b="0" kern="1200" dirty="0" smtClean="0">
                          <a:solidFill>
                            <a:schemeClr val="tx1"/>
                          </a:solidFill>
                          <a:latin typeface="Calibri" panose="020F0502020204030204" pitchFamily="34" charset="0"/>
                          <a:ea typeface="+mn-ea"/>
                          <a:cs typeface="+mn-cs"/>
                        </a:rPr>
                        <a:t>Financing available up to 65% cost of civil works.</a:t>
                      </a:r>
                    </a:p>
                    <a:p>
                      <a:pPr marL="342900" lvl="0" indent="-342900" algn="l" defTabSz="685800" rtl="0" eaLnBrk="1" latinLnBrk="0" hangingPunct="1">
                        <a:lnSpc>
                          <a:spcPct val="100000"/>
                        </a:lnSpc>
                        <a:spcBef>
                          <a:spcPct val="0"/>
                        </a:spcBef>
                        <a:buFont typeface="Arial" panose="020B0604020202020204" pitchFamily="34" charset="0"/>
                        <a:buChar char="•"/>
                      </a:pPr>
                      <a:r>
                        <a:rPr lang="en-US" sz="2400" b="0" kern="1200" dirty="0" smtClean="0">
                          <a:solidFill>
                            <a:schemeClr val="tx1"/>
                          </a:solidFill>
                          <a:latin typeface="Calibri" panose="020F0502020204030204" pitchFamily="34" charset="0"/>
                          <a:ea typeface="+mn-ea"/>
                          <a:cs typeface="+mn-cs"/>
                        </a:rPr>
                        <a:t>Shariah compliant version available</a:t>
                      </a:r>
                    </a:p>
                  </a:txBody>
                  <a:tcPr marL="91435" marR="914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79385">
                <a:tc>
                  <a:txBody>
                    <a:bodyPr/>
                    <a:lstStyle/>
                    <a:p>
                      <a:r>
                        <a:rPr lang="en-US" sz="2000" b="1" dirty="0" smtClean="0">
                          <a:latin typeface="Calibri" panose="020F0502020204030204" pitchFamily="34" charset="0"/>
                        </a:rPr>
                        <a:t>Markup</a:t>
                      </a:r>
                      <a:endParaRPr lang="en-US" sz="2000" b="1" dirty="0">
                        <a:latin typeface="Calibri" panose="020F0502020204030204" pitchFamily="34" charset="0"/>
                      </a:endParaRPr>
                    </a:p>
                  </a:txBody>
                  <a:tcPr marL="91435" marR="914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indent="0" algn="just"/>
                      <a:r>
                        <a:rPr lang="en-US" sz="2200" b="0" dirty="0" smtClean="0">
                          <a:latin typeface="Calibri" panose="020F0502020204030204" pitchFamily="34" charset="0"/>
                        </a:rPr>
                        <a:t>For SMEs up-to 6%</a:t>
                      </a:r>
                      <a:r>
                        <a:rPr lang="en-US" sz="2200" b="0" baseline="0" dirty="0" smtClean="0">
                          <a:latin typeface="Calibri" panose="020F0502020204030204" pitchFamily="34" charset="0"/>
                        </a:rPr>
                        <a:t> p.a.  (</a:t>
                      </a:r>
                      <a:r>
                        <a:rPr lang="en-US" sz="2200" dirty="0" smtClean="0">
                          <a:latin typeface="Calibri" panose="020F0502020204030204" pitchFamily="34" charset="0"/>
                        </a:rPr>
                        <a:t>bank’s share is 4%)</a:t>
                      </a:r>
                      <a:endParaRPr lang="en-US" sz="2200" dirty="0">
                        <a:latin typeface="Calibri" panose="020F0502020204030204" pitchFamily="34" charset="0"/>
                      </a:endParaRPr>
                    </a:p>
                  </a:txBody>
                  <a:tcPr marL="91435" marR="914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32019">
                <a:tc>
                  <a:txBody>
                    <a:bodyPr/>
                    <a:lstStyle/>
                    <a:p>
                      <a:r>
                        <a:rPr lang="en-US" sz="2000" b="1" dirty="0" smtClean="0">
                          <a:latin typeface="Calibri" panose="020F0502020204030204" pitchFamily="34" charset="0"/>
                        </a:rPr>
                        <a:t>Financing Limits</a:t>
                      </a:r>
                      <a:endParaRPr lang="en-US" sz="2000" b="1" dirty="0">
                        <a:latin typeface="Calibri" panose="020F0502020204030204" pitchFamily="34" charset="0"/>
                      </a:endParaRPr>
                    </a:p>
                  </a:txBody>
                  <a:tcPr marL="91435" marR="914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2200" dirty="0" smtClean="0">
                          <a:latin typeface="Calibri" panose="020F0502020204030204" pitchFamily="34" charset="0"/>
                        </a:rPr>
                        <a:t>Maximum for single project is Rs</a:t>
                      </a:r>
                      <a:r>
                        <a:rPr lang="en-US" sz="2200" baseline="0" dirty="0" smtClean="0">
                          <a:latin typeface="Calibri" panose="020F0502020204030204" pitchFamily="34" charset="0"/>
                        </a:rPr>
                        <a:t> 500 million.</a:t>
                      </a:r>
                    </a:p>
                    <a:p>
                      <a:pPr algn="just"/>
                      <a:r>
                        <a:rPr lang="en-US" sz="2200" baseline="0" dirty="0" smtClean="0">
                          <a:latin typeface="Calibri" panose="020F0502020204030204" pitchFamily="34" charset="0"/>
                        </a:rPr>
                        <a:t>For SEs </a:t>
                      </a:r>
                      <a:r>
                        <a:rPr lang="en-US" sz="2200" baseline="0" dirty="0" err="1" smtClean="0">
                          <a:latin typeface="Calibri" panose="020F0502020204030204" pitchFamily="34" charset="0"/>
                        </a:rPr>
                        <a:t>Rs</a:t>
                      </a:r>
                      <a:r>
                        <a:rPr lang="en-US" sz="2200" baseline="0" dirty="0" smtClean="0">
                          <a:latin typeface="Calibri" panose="020F0502020204030204" pitchFamily="34" charset="0"/>
                        </a:rPr>
                        <a:t> 25 M &amp; for MEs </a:t>
                      </a:r>
                      <a:r>
                        <a:rPr lang="en-US" sz="2200" baseline="0" dirty="0" err="1" smtClean="0">
                          <a:latin typeface="Calibri" panose="020F0502020204030204" pitchFamily="34" charset="0"/>
                        </a:rPr>
                        <a:t>Rs</a:t>
                      </a:r>
                      <a:r>
                        <a:rPr lang="en-US" sz="2200" baseline="0" dirty="0" smtClean="0">
                          <a:latin typeface="Calibri" panose="020F0502020204030204" pitchFamily="34" charset="0"/>
                        </a:rPr>
                        <a:t>. 200 M</a:t>
                      </a:r>
                      <a:endParaRPr lang="en-US" sz="2200" dirty="0" smtClean="0">
                        <a:latin typeface="Calibri" panose="020F0502020204030204" pitchFamily="34" charset="0"/>
                      </a:endParaRPr>
                    </a:p>
                  </a:txBody>
                  <a:tcPr marL="91435" marR="914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44865">
                <a:tc>
                  <a:txBody>
                    <a:bodyPr/>
                    <a:lstStyle/>
                    <a:p>
                      <a:r>
                        <a:rPr lang="en-US" sz="2000" b="1" kern="1200" dirty="0" smtClean="0">
                          <a:solidFill>
                            <a:schemeClr val="tx1"/>
                          </a:solidFill>
                          <a:latin typeface="Calibri" panose="020F0502020204030204" pitchFamily="34" charset="0"/>
                          <a:ea typeface="+mn-ea"/>
                          <a:cs typeface="+mn-cs"/>
                        </a:rPr>
                        <a:t>Tenor</a:t>
                      </a:r>
                      <a:endParaRPr lang="en-US" sz="2000" b="1" kern="1200" dirty="0">
                        <a:solidFill>
                          <a:schemeClr val="tx1"/>
                        </a:solidFill>
                        <a:latin typeface="Calibri" panose="020F0502020204030204" pitchFamily="34" charset="0"/>
                        <a:ea typeface="+mn-ea"/>
                        <a:cs typeface="+mn-cs"/>
                      </a:endParaRPr>
                    </a:p>
                  </a:txBody>
                  <a:tcPr marL="91435" marR="914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2200" dirty="0" smtClean="0">
                          <a:latin typeface="Calibri" panose="020F0502020204030204" pitchFamily="34" charset="0"/>
                        </a:rPr>
                        <a:t>for SMEs 10 years,</a:t>
                      </a:r>
                      <a:r>
                        <a:rPr lang="en-US" sz="2200" baseline="0" dirty="0" smtClean="0">
                          <a:latin typeface="Calibri" panose="020F0502020204030204" pitchFamily="34" charset="0"/>
                        </a:rPr>
                        <a:t> others 7 years</a:t>
                      </a:r>
                      <a:endParaRPr lang="en-US" sz="2200" dirty="0">
                        <a:latin typeface="Calibri" panose="020F0502020204030204" pitchFamily="34" charset="0"/>
                      </a:endParaRPr>
                    </a:p>
                  </a:txBody>
                  <a:tcPr marL="91435" marR="914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492301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06477" y="288684"/>
            <a:ext cx="8023123" cy="625716"/>
          </a:xfrm>
        </p:spPr>
        <p:txBody>
          <a:bodyPr>
            <a:normAutofit fontScale="90000"/>
          </a:bodyPr>
          <a:lstStyle/>
          <a:p>
            <a:pPr eaLnBrk="1" hangingPunct="1"/>
            <a:r>
              <a:rPr lang="en-US" altLang="en-US" sz="2800" b="1" dirty="0" smtClean="0">
                <a:latin typeface="Arial Black" panose="020B0A04020102020204" pitchFamily="34" charset="0"/>
              </a:rPr>
              <a:t>Financing Scheme for Renewable Energy</a:t>
            </a:r>
            <a:endParaRPr lang="en-US" altLang="en-US" sz="2800" dirty="0" smtClean="0">
              <a:latin typeface="Arial Black" panose="020B0A04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89922633"/>
              </p:ext>
            </p:extLst>
          </p:nvPr>
        </p:nvGraphicFramePr>
        <p:xfrm>
          <a:off x="228598" y="1953772"/>
          <a:ext cx="8686802" cy="4541478"/>
        </p:xfrm>
        <a:graphic>
          <a:graphicData uri="http://schemas.openxmlformats.org/drawingml/2006/table">
            <a:tbl>
              <a:tblPr firstRow="1" bandRow="1">
                <a:tableStyleId>{616DA210-FB5B-4158-B5E0-FEB733F419BA}</a:tableStyleId>
              </a:tblPr>
              <a:tblGrid>
                <a:gridCol w="1095632">
                  <a:extLst>
                    <a:ext uri="{9D8B030D-6E8A-4147-A177-3AD203B41FA5}">
                      <a16:colId xmlns:a16="http://schemas.microsoft.com/office/drawing/2014/main" val="20000"/>
                    </a:ext>
                  </a:extLst>
                </a:gridCol>
                <a:gridCol w="286677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2590800">
                  <a:extLst>
                    <a:ext uri="{9D8B030D-6E8A-4147-A177-3AD203B41FA5}">
                      <a16:colId xmlns:a16="http://schemas.microsoft.com/office/drawing/2014/main" val="3503878023"/>
                    </a:ext>
                  </a:extLst>
                </a:gridCol>
              </a:tblGrid>
              <a:tr h="382274">
                <a:tc>
                  <a:txBody>
                    <a:bodyPr/>
                    <a:lstStyle/>
                    <a:p>
                      <a:pPr algn="ctr"/>
                      <a:endParaRPr lang="en-US" sz="1600" b="1" dirty="0" smtClean="0">
                        <a:latin typeface="Calibri" panose="020F0502020204030204" pitchFamily="34" charset="0"/>
                      </a:endParaRPr>
                    </a:p>
                  </a:txBody>
                  <a:tcPr marT="45713" marB="45713">
                    <a:solidFill>
                      <a:schemeClr val="accent3">
                        <a:lumMod val="20000"/>
                        <a:lumOff val="80000"/>
                      </a:schemeClr>
                    </a:solidFill>
                  </a:tcPr>
                </a:tc>
                <a:tc>
                  <a:txBody>
                    <a:bodyPr/>
                    <a:lstStyle/>
                    <a:p>
                      <a:pPr marL="0" indent="0" algn="ctr"/>
                      <a:r>
                        <a:rPr lang="en-US" sz="2000" b="1" dirty="0" smtClean="0">
                          <a:latin typeface="Calibri" panose="020F0502020204030204" pitchFamily="34" charset="0"/>
                        </a:rPr>
                        <a:t>Category I</a:t>
                      </a:r>
                      <a:endParaRPr lang="en-US" sz="2000" b="1" dirty="0">
                        <a:latin typeface="Calibri" panose="020F0502020204030204" pitchFamily="34" charset="0"/>
                      </a:endParaRPr>
                    </a:p>
                  </a:txBody>
                  <a:tcPr marT="45713" marB="45713">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Calibri" panose="020F0502020204030204" pitchFamily="34" charset="0"/>
                        </a:rPr>
                        <a:t>Category II</a:t>
                      </a:r>
                    </a:p>
                  </a:txBody>
                  <a:tcPr marT="45713" marB="45713">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Calibri" panose="020F0502020204030204" pitchFamily="34" charset="0"/>
                        </a:rPr>
                        <a:t>Category III</a:t>
                      </a:r>
                    </a:p>
                  </a:txBody>
                  <a:tcPr marT="45713" marB="45713">
                    <a:noFill/>
                  </a:tcPr>
                </a:tc>
                <a:extLst>
                  <a:ext uri="{0D108BD9-81ED-4DB2-BD59-A6C34878D82A}">
                    <a16:rowId xmlns:a16="http://schemas.microsoft.com/office/drawing/2014/main" val="10000"/>
                  </a:ext>
                </a:extLst>
              </a:tr>
              <a:tr h="3365002">
                <a:tc>
                  <a:txBody>
                    <a:bodyPr/>
                    <a:lstStyle/>
                    <a:p>
                      <a:pPr algn="ctr"/>
                      <a:endParaRPr lang="en-US" sz="1800" b="1" dirty="0" smtClean="0">
                        <a:latin typeface="Calibri" panose="020F0502020204030204" pitchFamily="34" charset="0"/>
                      </a:endParaRPr>
                    </a:p>
                    <a:p>
                      <a:pPr algn="ctr"/>
                      <a:r>
                        <a:rPr lang="en-US" sz="1800" b="1" dirty="0" smtClean="0">
                          <a:latin typeface="Calibri" panose="020F0502020204030204" pitchFamily="34" charset="0"/>
                        </a:rPr>
                        <a:t>Brief </a:t>
                      </a:r>
                    </a:p>
                    <a:p>
                      <a:pPr algn="ctr"/>
                      <a:r>
                        <a:rPr lang="en-US" sz="1800" b="1" dirty="0" smtClean="0">
                          <a:latin typeface="Calibri" panose="020F0502020204030204" pitchFamily="34" charset="0"/>
                        </a:rPr>
                        <a:t>Description</a:t>
                      </a:r>
                      <a:endParaRPr lang="en-US" sz="1800" b="1" dirty="0">
                        <a:latin typeface="Calibri" panose="020F0502020204030204" pitchFamily="34" charset="0"/>
                      </a:endParaRPr>
                    </a:p>
                  </a:txBody>
                  <a:tcPr marT="45713" marB="45713">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rPr>
                        <a:t>Prospective sponsors, desirous of setting up renewable energy power projects with a capacity ranging from more than 1 MW and up-to 50 MW for their own use, selling of electricity to the national grid (including distribution companies) or combination of both.</a:t>
                      </a:r>
                    </a:p>
                  </a:txBody>
                  <a:tcPr marT="45713" marB="45713">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rPr>
                        <a:t>Prospective sponsors, desirous of installing renewable energy source based projects/ solutions for generation of electricity up-to 1 MW.</a:t>
                      </a:r>
                    </a:p>
                  </a:txBody>
                  <a:tcPr marT="45713" marB="45713">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rPr>
                        <a:t>Vendors and suppliers certified under AEDB (Alternative Energy Development Board) Certification Regulation 2018 for installation of wind and solar systems on lease basis or selling of electricity to ultimate owners/users.</a:t>
                      </a:r>
                    </a:p>
                  </a:txBody>
                  <a:tcPr marT="45713" marB="45713">
                    <a:noFill/>
                  </a:tcPr>
                </a:tc>
                <a:extLst>
                  <a:ext uri="{0D108BD9-81ED-4DB2-BD59-A6C34878D82A}">
                    <a16:rowId xmlns:a16="http://schemas.microsoft.com/office/drawing/2014/main" val="10001"/>
                  </a:ext>
                </a:extLst>
              </a:tr>
              <a:tr h="676341">
                <a:tc>
                  <a:txBody>
                    <a:bodyPr/>
                    <a:lstStyle/>
                    <a:p>
                      <a:r>
                        <a:rPr lang="en-US" sz="1800" b="1" dirty="0" smtClean="0">
                          <a:latin typeface="Calibri" panose="020F0502020204030204" pitchFamily="34" charset="0"/>
                        </a:rPr>
                        <a:t>Fin.</a:t>
                      </a:r>
                      <a:r>
                        <a:rPr lang="en-US" sz="1800" b="1" baseline="0" dirty="0" smtClean="0">
                          <a:latin typeface="Calibri" panose="020F0502020204030204" pitchFamily="34" charset="0"/>
                        </a:rPr>
                        <a:t> limit</a:t>
                      </a:r>
                      <a:endParaRPr lang="en-US" sz="1800" b="1" dirty="0">
                        <a:latin typeface="Calibri" panose="020F0502020204030204" pitchFamily="34" charset="0"/>
                      </a:endParaRPr>
                    </a:p>
                  </a:txBody>
                  <a:tcPr marT="45713" marB="45713">
                    <a:solidFill>
                      <a:schemeClr val="accent3">
                        <a:lumMod val="20000"/>
                        <a:lumOff val="80000"/>
                      </a:schemeClr>
                    </a:solidFill>
                  </a:tcPr>
                </a:tc>
                <a:tc>
                  <a:txBody>
                    <a:bodyPr/>
                    <a:lstStyle/>
                    <a:p>
                      <a:pPr algn="l"/>
                      <a:r>
                        <a:rPr lang="en-US" sz="2000" dirty="0" smtClean="0">
                          <a:latin typeface="Calibri" panose="020F0502020204030204" pitchFamily="34" charset="0"/>
                        </a:rPr>
                        <a:t>Rs 6 billion for single project.</a:t>
                      </a:r>
                    </a:p>
                  </a:txBody>
                  <a:tcPr marT="45713" marB="45713">
                    <a:noFill/>
                  </a:tcPr>
                </a:tc>
                <a:tc>
                  <a:txBody>
                    <a:bodyPr/>
                    <a:lstStyle/>
                    <a:p>
                      <a:pPr algn="l"/>
                      <a:r>
                        <a:rPr lang="en-US" sz="2000" dirty="0" smtClean="0">
                          <a:latin typeface="Calibri" panose="020F0502020204030204" pitchFamily="34" charset="0"/>
                        </a:rPr>
                        <a:t>Rs</a:t>
                      </a:r>
                      <a:r>
                        <a:rPr lang="en-US" sz="2000" baseline="0" dirty="0" smtClean="0">
                          <a:latin typeface="Calibri" panose="020F0502020204030204" pitchFamily="34" charset="0"/>
                        </a:rPr>
                        <a:t> </a:t>
                      </a:r>
                      <a:r>
                        <a:rPr lang="en-US" sz="2000" dirty="0" smtClean="0">
                          <a:latin typeface="Calibri" panose="020F0502020204030204" pitchFamily="34" charset="0"/>
                        </a:rPr>
                        <a:t>400 M for single borrower.</a:t>
                      </a:r>
                    </a:p>
                  </a:txBody>
                  <a:tcPr marT="45713" marB="45713">
                    <a:noFill/>
                  </a:tcPr>
                </a:tc>
                <a:tc>
                  <a:txBody>
                    <a:bodyPr/>
                    <a:lstStyle/>
                    <a:p>
                      <a:pPr algn="l"/>
                      <a:r>
                        <a:rPr lang="en-US" sz="2000" dirty="0" smtClean="0">
                          <a:latin typeface="Calibri" panose="020F0502020204030204" pitchFamily="34" charset="0"/>
                        </a:rPr>
                        <a:t>Rs 1 billion for single vendor / supplier</a:t>
                      </a:r>
                    </a:p>
                  </a:txBody>
                  <a:tcPr marT="45713" marB="45713">
                    <a:noFill/>
                  </a:tcPr>
                </a:tc>
                <a:extLst>
                  <a:ext uri="{0D108BD9-81ED-4DB2-BD59-A6C34878D82A}">
                    <a16:rowId xmlns:a16="http://schemas.microsoft.com/office/drawing/2014/main" val="10002"/>
                  </a:ext>
                </a:extLst>
              </a:tr>
            </a:tbl>
          </a:graphicData>
        </a:graphic>
      </p:graphicFrame>
      <p:sp>
        <p:nvSpPr>
          <p:cNvPr id="7198" name="TextBox 2"/>
          <p:cNvSpPr txBox="1">
            <a:spLocks noChangeArrowheads="1"/>
          </p:cNvSpPr>
          <p:nvPr/>
        </p:nvSpPr>
        <p:spPr bwMode="auto">
          <a:xfrm>
            <a:off x="206477" y="1250829"/>
            <a:ext cx="882015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1900" dirty="0">
                <a:latin typeface="Calibri" panose="020F0502020204030204" pitchFamily="34" charset="0"/>
              </a:rPr>
              <a:t>For power generated by using alternative/ renewable energy sources like solar, wind, hydro, biogas, bio-fuels, bagasse cogeneration, and geothermal as fuel. </a:t>
            </a:r>
          </a:p>
        </p:txBody>
      </p:sp>
    </p:spTree>
    <p:extLst>
      <p:ext uri="{BB962C8B-B14F-4D97-AF65-F5344CB8AC3E}">
        <p14:creationId xmlns:p14="http://schemas.microsoft.com/office/powerpoint/2010/main" val="10849272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06477" y="288684"/>
            <a:ext cx="8023123" cy="625716"/>
          </a:xfrm>
        </p:spPr>
        <p:txBody>
          <a:bodyPr>
            <a:normAutofit fontScale="90000"/>
          </a:bodyPr>
          <a:lstStyle/>
          <a:p>
            <a:pPr eaLnBrk="1" hangingPunct="1"/>
            <a:r>
              <a:rPr lang="en-US" altLang="en-US" sz="2800" b="1" dirty="0" smtClean="0">
                <a:latin typeface="Arial Black" panose="020B0A04020102020204" pitchFamily="34" charset="0"/>
              </a:rPr>
              <a:t>Financing Scheme for Renewable Energy</a:t>
            </a:r>
            <a:endParaRPr lang="en-US" altLang="en-US" sz="2800" dirty="0" smtClean="0">
              <a:latin typeface="Arial Black" panose="020B0A04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094637"/>
              </p:ext>
            </p:extLst>
          </p:nvPr>
        </p:nvGraphicFramePr>
        <p:xfrm>
          <a:off x="228598" y="1953773"/>
          <a:ext cx="8686802" cy="4825700"/>
        </p:xfrm>
        <a:graphic>
          <a:graphicData uri="http://schemas.openxmlformats.org/drawingml/2006/table">
            <a:tbl>
              <a:tblPr firstRow="1" bandRow="1">
                <a:tableStyleId>{616DA210-FB5B-4158-B5E0-FEB733F419BA}</a:tableStyleId>
              </a:tblPr>
              <a:tblGrid>
                <a:gridCol w="1076243">
                  <a:extLst>
                    <a:ext uri="{9D8B030D-6E8A-4147-A177-3AD203B41FA5}">
                      <a16:colId xmlns:a16="http://schemas.microsoft.com/office/drawing/2014/main" val="20000"/>
                    </a:ext>
                  </a:extLst>
                </a:gridCol>
                <a:gridCol w="3419559">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2209800">
                  <a:extLst>
                    <a:ext uri="{9D8B030D-6E8A-4147-A177-3AD203B41FA5}">
                      <a16:colId xmlns:a16="http://schemas.microsoft.com/office/drawing/2014/main" val="3503878023"/>
                    </a:ext>
                  </a:extLst>
                </a:gridCol>
              </a:tblGrid>
              <a:tr h="558444">
                <a:tc>
                  <a:txBody>
                    <a:bodyPr/>
                    <a:lstStyle/>
                    <a:p>
                      <a:pPr algn="ctr"/>
                      <a:endParaRPr lang="en-US" sz="1600" b="1" dirty="0" smtClean="0">
                        <a:latin typeface="Calibri" panose="020F0502020204030204" pitchFamily="34" charset="0"/>
                      </a:endParaRPr>
                    </a:p>
                    <a:p>
                      <a:pPr algn="ctr"/>
                      <a:endParaRPr lang="en-US" sz="1600" b="1" dirty="0" smtClean="0">
                        <a:latin typeface="Calibri" panose="020F0502020204030204" pitchFamily="34" charset="0"/>
                      </a:endParaRPr>
                    </a:p>
                  </a:txBody>
                  <a:tcPr marT="45713" marB="45713">
                    <a:solidFill>
                      <a:schemeClr val="accent3">
                        <a:lumMod val="20000"/>
                        <a:lumOff val="80000"/>
                      </a:schemeClr>
                    </a:solidFill>
                  </a:tcPr>
                </a:tc>
                <a:tc>
                  <a:txBody>
                    <a:bodyPr/>
                    <a:lstStyle/>
                    <a:p>
                      <a:pPr marL="0" indent="0" algn="ctr"/>
                      <a:r>
                        <a:rPr lang="en-US" sz="1600" b="1" dirty="0" smtClean="0">
                          <a:latin typeface="Calibri" panose="020F0502020204030204" pitchFamily="34" charset="0"/>
                        </a:rPr>
                        <a:t>Category I</a:t>
                      </a:r>
                      <a:endParaRPr lang="en-US" sz="1600" b="1" dirty="0">
                        <a:latin typeface="Calibri" panose="020F0502020204030204" pitchFamily="34" charset="0"/>
                      </a:endParaRPr>
                    </a:p>
                  </a:txBody>
                  <a:tcPr marT="45713" marB="45713">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latin typeface="Calibri" panose="020F0502020204030204" pitchFamily="34" charset="0"/>
                        </a:rPr>
                        <a:t>Category II</a:t>
                      </a:r>
                    </a:p>
                  </a:txBody>
                  <a:tcPr marT="45713" marB="45713">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latin typeface="Calibri" panose="020F0502020204030204" pitchFamily="34" charset="0"/>
                        </a:rPr>
                        <a:t>Category III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latin typeface="Calibri" panose="020F0502020204030204" pitchFamily="34" charset="0"/>
                      </a:endParaRPr>
                    </a:p>
                  </a:txBody>
                  <a:tcPr marT="45713" marB="45713">
                    <a:noFill/>
                  </a:tcPr>
                </a:tc>
                <a:extLst>
                  <a:ext uri="{0D108BD9-81ED-4DB2-BD59-A6C34878D82A}">
                    <a16:rowId xmlns:a16="http://schemas.microsoft.com/office/drawing/2014/main" val="10000"/>
                  </a:ext>
                </a:extLst>
              </a:tr>
              <a:tr h="2145639">
                <a:tc>
                  <a:txBody>
                    <a:bodyPr/>
                    <a:lstStyle/>
                    <a:p>
                      <a:pPr algn="ctr"/>
                      <a:endParaRPr lang="en-US" sz="1800" b="1" dirty="0" smtClean="0">
                        <a:latin typeface="Calibri" panose="020F0502020204030204" pitchFamily="34" charset="0"/>
                      </a:endParaRPr>
                    </a:p>
                    <a:p>
                      <a:pPr algn="ctr"/>
                      <a:r>
                        <a:rPr lang="en-US" sz="1800" b="1" dirty="0" smtClean="0">
                          <a:latin typeface="Calibri" panose="020F0502020204030204" pitchFamily="34" charset="0"/>
                        </a:rPr>
                        <a:t>SBP Refinance</a:t>
                      </a:r>
                    </a:p>
                    <a:p>
                      <a:pPr algn="ctr"/>
                      <a:endParaRPr lang="en-US" sz="1800" b="1" dirty="0">
                        <a:latin typeface="Calibri" panose="020F0502020204030204" pitchFamily="34" charset="0"/>
                      </a:endParaRPr>
                    </a:p>
                  </a:txBody>
                  <a:tcPr marT="45713" marB="45713">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rPr>
                        <a:t>SBP Refinance shall be up-to100% of total financing (debt) of an eligible RE project of upto 20 MW and up-to 50% of financing (debt)of an eligible RE Project of more than 20 MW. </a:t>
                      </a:r>
                    </a:p>
                  </a:txBody>
                  <a:tcPr marT="45713" marB="45713">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rPr>
                        <a:t>SBP Refinance shall be up-to 100%of financing to the eligible borrowers. </a:t>
                      </a:r>
                    </a:p>
                  </a:txBody>
                  <a:tcPr marT="45713" marB="45713">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rPr>
                        <a:t>SBP Refinance shall be up-to 100% of financing to the eligible borrowers.</a:t>
                      </a:r>
                    </a:p>
                  </a:txBody>
                  <a:tcPr marT="45713" marB="45713">
                    <a:noFill/>
                  </a:tcPr>
                </a:tc>
                <a:extLst>
                  <a:ext uri="{0D108BD9-81ED-4DB2-BD59-A6C34878D82A}">
                    <a16:rowId xmlns:a16="http://schemas.microsoft.com/office/drawing/2014/main" val="10001"/>
                  </a:ext>
                </a:extLst>
              </a:tr>
              <a:tr h="676014">
                <a:tc>
                  <a:txBody>
                    <a:bodyPr/>
                    <a:lstStyle/>
                    <a:p>
                      <a:r>
                        <a:rPr lang="en-US" sz="1600" b="1" dirty="0" smtClean="0">
                          <a:latin typeface="Calibri" panose="020F0502020204030204" pitchFamily="34" charset="0"/>
                        </a:rPr>
                        <a:t>Fin Tenor</a:t>
                      </a:r>
                      <a:endParaRPr lang="en-US" sz="1600" b="1" dirty="0">
                        <a:latin typeface="Calibri" panose="020F0502020204030204" pitchFamily="34" charset="0"/>
                      </a:endParaRPr>
                    </a:p>
                  </a:txBody>
                  <a:tcPr marT="45713" marB="45713">
                    <a:solidFill>
                      <a:schemeClr val="accent3">
                        <a:lumMod val="20000"/>
                        <a:lumOff val="80000"/>
                      </a:schemeClr>
                    </a:solidFill>
                  </a:tcPr>
                </a:tc>
                <a:tc>
                  <a:txBody>
                    <a:bodyPr/>
                    <a:lstStyle/>
                    <a:p>
                      <a:pPr algn="just"/>
                      <a:r>
                        <a:rPr lang="en-US" sz="2000" dirty="0" smtClean="0">
                          <a:latin typeface="Calibri" panose="020F0502020204030204" pitchFamily="34" charset="0"/>
                        </a:rPr>
                        <a:t>Max </a:t>
                      </a:r>
                      <a:r>
                        <a:rPr lang="en-US" sz="2000" baseline="0" dirty="0" smtClean="0">
                          <a:latin typeface="Calibri" panose="020F0502020204030204" pitchFamily="34" charset="0"/>
                        </a:rPr>
                        <a:t>12 Yr--2 Yr. GP</a:t>
                      </a:r>
                      <a:endParaRPr lang="en-US" sz="2000" dirty="0">
                        <a:latin typeface="Calibri" panose="020F0502020204030204" pitchFamily="34" charset="0"/>
                      </a:endParaRPr>
                    </a:p>
                  </a:txBody>
                  <a:tcPr marT="45713" marB="45713">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latin typeface="Calibri" panose="020F0502020204030204" pitchFamily="34" charset="0"/>
                          <a:ea typeface="+mn-ea"/>
                          <a:cs typeface="+mn-cs"/>
                        </a:rPr>
                        <a:t>Max 10 Yr--</a:t>
                      </a:r>
                      <a:r>
                        <a:rPr lang="en-US" sz="2000" kern="1200" baseline="0" dirty="0" smtClean="0">
                          <a:solidFill>
                            <a:schemeClr val="tx1"/>
                          </a:solidFill>
                          <a:latin typeface="Calibri" panose="020F0502020204030204" pitchFamily="34" charset="0"/>
                          <a:ea typeface="+mn-ea"/>
                          <a:cs typeface="+mn-cs"/>
                        </a:rPr>
                        <a:t>3 Mon GP</a:t>
                      </a:r>
                      <a:endParaRPr lang="en-US" sz="2000" kern="1200" dirty="0" smtClean="0">
                        <a:solidFill>
                          <a:schemeClr val="tx1"/>
                        </a:solidFill>
                        <a:latin typeface="Calibri" panose="020F0502020204030204" pitchFamily="34" charset="0"/>
                        <a:ea typeface="+mn-ea"/>
                        <a:cs typeface="+mn-cs"/>
                      </a:endParaRPr>
                    </a:p>
                  </a:txBody>
                  <a:tcPr marT="45713" marB="45713">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latin typeface="Calibri" panose="020F0502020204030204" pitchFamily="34" charset="0"/>
                          <a:ea typeface="+mn-ea"/>
                          <a:cs typeface="+mn-cs"/>
                        </a:rPr>
                        <a:t>Max 10 Yr</a:t>
                      </a:r>
                    </a:p>
                  </a:txBody>
                  <a:tcPr marT="45713" marB="45713">
                    <a:noFill/>
                  </a:tcPr>
                </a:tc>
                <a:extLst>
                  <a:ext uri="{0D108BD9-81ED-4DB2-BD59-A6C34878D82A}">
                    <a16:rowId xmlns:a16="http://schemas.microsoft.com/office/drawing/2014/main" val="10003"/>
                  </a:ext>
                </a:extLst>
              </a:tr>
              <a:tr h="676014">
                <a:tc>
                  <a:txBody>
                    <a:bodyPr/>
                    <a:lstStyle/>
                    <a:p>
                      <a:r>
                        <a:rPr lang="en-US" sz="1600" b="1" dirty="0" smtClean="0">
                          <a:latin typeface="Calibri" panose="020F0502020204030204" pitchFamily="34" charset="0"/>
                        </a:rPr>
                        <a:t>Mark up</a:t>
                      </a:r>
                      <a:endParaRPr lang="en-US" sz="1600" b="1" dirty="0">
                        <a:latin typeface="Calibri" panose="020F0502020204030204" pitchFamily="34" charset="0"/>
                      </a:endParaRPr>
                    </a:p>
                  </a:txBody>
                  <a:tcPr marT="45713" marB="45713">
                    <a:solidFill>
                      <a:schemeClr val="accent3">
                        <a:lumMod val="20000"/>
                        <a:lumOff val="80000"/>
                      </a:schemeClr>
                    </a:solidFill>
                  </a:tcPr>
                </a:tc>
                <a:tc>
                  <a:txBody>
                    <a:bodyPr/>
                    <a:lstStyle/>
                    <a:p>
                      <a:pPr marL="0" indent="0" algn="l"/>
                      <a:r>
                        <a:rPr lang="en-US" sz="2000" b="0" dirty="0" smtClean="0">
                          <a:latin typeface="Calibri" panose="020F0502020204030204" pitchFamily="34" charset="0"/>
                        </a:rPr>
                        <a:t>3%</a:t>
                      </a:r>
                      <a:r>
                        <a:rPr lang="en-US" sz="2000" b="0" baseline="0" dirty="0" smtClean="0">
                          <a:latin typeface="Calibri" panose="020F0502020204030204" pitchFamily="34" charset="0"/>
                        </a:rPr>
                        <a:t> SBP + 3% Bank=6% p.a.</a:t>
                      </a:r>
                      <a:endParaRPr lang="en-US" sz="2000" dirty="0">
                        <a:latin typeface="Calibri" panose="020F0502020204030204" pitchFamily="34" charset="0"/>
                      </a:endParaRPr>
                    </a:p>
                  </a:txBody>
                  <a:tcPr marT="45713" marB="45713">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b="0" dirty="0" smtClean="0">
                          <a:latin typeface="Calibri" panose="020F0502020204030204" pitchFamily="34" charset="0"/>
                        </a:rPr>
                        <a:t>2%</a:t>
                      </a:r>
                      <a:r>
                        <a:rPr lang="en-US" sz="2000" b="0" baseline="0" dirty="0" smtClean="0">
                          <a:latin typeface="Calibri" panose="020F0502020204030204" pitchFamily="34" charset="0"/>
                        </a:rPr>
                        <a:t> SBP + 4% Bank=6% p.a.</a:t>
                      </a:r>
                      <a:endParaRPr lang="en-US" sz="2000" dirty="0"/>
                    </a:p>
                  </a:txBody>
                  <a:tcPr marT="45713" marB="45713">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b="0" dirty="0" smtClean="0">
                          <a:latin typeface="Calibri" panose="020F0502020204030204" pitchFamily="34" charset="0"/>
                        </a:rPr>
                        <a:t>3%</a:t>
                      </a:r>
                      <a:r>
                        <a:rPr lang="en-US" sz="2000" b="0" baseline="0" dirty="0" smtClean="0">
                          <a:latin typeface="Calibri" panose="020F0502020204030204" pitchFamily="34" charset="0"/>
                        </a:rPr>
                        <a:t> SBP + 3% Bank=6% p.a.</a:t>
                      </a:r>
                      <a:endParaRPr lang="en-US" sz="2000" dirty="0" smtClean="0">
                        <a:latin typeface="Calibri" panose="020F0502020204030204" pitchFamily="34" charset="0"/>
                      </a:endParaRPr>
                    </a:p>
                  </a:txBody>
                  <a:tcPr marT="45713" marB="45713">
                    <a:noFill/>
                  </a:tcPr>
                </a:tc>
                <a:extLst>
                  <a:ext uri="{0D108BD9-81ED-4DB2-BD59-A6C34878D82A}">
                    <a16:rowId xmlns:a16="http://schemas.microsoft.com/office/drawing/2014/main" val="10004"/>
                  </a:ext>
                </a:extLst>
              </a:tr>
              <a:tr h="619516">
                <a:tc gridSpan="4">
                  <a:txBody>
                    <a:bodyPr/>
                    <a:lstStyle/>
                    <a:p>
                      <a:r>
                        <a:rPr lang="en-US" sz="2000" b="1" dirty="0" smtClean="0">
                          <a:latin typeface="Calibri" panose="020F0502020204030204" pitchFamily="34" charset="0"/>
                        </a:rPr>
                        <a:t>Shariah compliant version available.</a:t>
                      </a:r>
                      <a:endParaRPr lang="en-US" sz="2000" b="1" dirty="0">
                        <a:latin typeface="Calibri" panose="020F0502020204030204" pitchFamily="34" charset="0"/>
                      </a:endParaRPr>
                    </a:p>
                  </a:txBody>
                  <a:tcPr marT="45713" marB="45713">
                    <a:solidFill>
                      <a:schemeClr val="accent3">
                        <a:lumMod val="20000"/>
                        <a:lumOff val="80000"/>
                      </a:schemeClr>
                    </a:solidFill>
                  </a:tcPr>
                </a:tc>
                <a:tc hMerge="1">
                  <a:txBody>
                    <a:bodyPr/>
                    <a:lstStyle/>
                    <a:p>
                      <a:pPr marL="0" indent="0" algn="l"/>
                      <a:endParaRPr lang="en-US" sz="2000" dirty="0">
                        <a:latin typeface="Calibri" panose="020F0502020204030204" pitchFamily="34" charset="0"/>
                      </a:endParaRPr>
                    </a:p>
                  </a:txBody>
                  <a:tcPr marT="45713" marB="45713">
                    <a:no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2000" dirty="0"/>
                    </a:p>
                  </a:txBody>
                  <a:tcPr marT="45713" marB="45713">
                    <a:no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2000" dirty="0" smtClean="0">
                        <a:latin typeface="Calibri" panose="020F0502020204030204" pitchFamily="34" charset="0"/>
                      </a:endParaRPr>
                    </a:p>
                  </a:txBody>
                  <a:tcPr marT="45713" marB="45713">
                    <a:noFill/>
                  </a:tcPr>
                </a:tc>
                <a:extLst>
                  <a:ext uri="{0D108BD9-81ED-4DB2-BD59-A6C34878D82A}">
                    <a16:rowId xmlns:a16="http://schemas.microsoft.com/office/drawing/2014/main" val="1618816866"/>
                  </a:ext>
                </a:extLst>
              </a:tr>
            </a:tbl>
          </a:graphicData>
        </a:graphic>
      </p:graphicFrame>
      <p:sp>
        <p:nvSpPr>
          <p:cNvPr id="7198" name="TextBox 2"/>
          <p:cNvSpPr txBox="1">
            <a:spLocks noChangeArrowheads="1"/>
          </p:cNvSpPr>
          <p:nvPr/>
        </p:nvSpPr>
        <p:spPr bwMode="auto">
          <a:xfrm>
            <a:off x="206477" y="1250829"/>
            <a:ext cx="882015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1900" dirty="0">
                <a:latin typeface="Calibri" panose="020F0502020204030204" pitchFamily="34" charset="0"/>
              </a:rPr>
              <a:t>For power generated by using alternative/ renewable energy sources like solar, wind, hydro, biogas, bio-fuels, bagasse cogeneration, and geothermal as fuel. </a:t>
            </a:r>
          </a:p>
        </p:txBody>
      </p:sp>
    </p:spTree>
    <p:extLst>
      <p:ext uri="{BB962C8B-B14F-4D97-AF65-F5344CB8AC3E}">
        <p14:creationId xmlns:p14="http://schemas.microsoft.com/office/powerpoint/2010/main" val="12929071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52401" y="-38100"/>
            <a:ext cx="8153400" cy="1104900"/>
          </a:xfrm>
        </p:spPr>
        <p:txBody>
          <a:bodyPr>
            <a:normAutofit/>
          </a:bodyPr>
          <a:lstStyle/>
          <a:p>
            <a:pPr eaLnBrk="1" hangingPunct="1"/>
            <a:r>
              <a:rPr lang="en-US" altLang="en-US" sz="2400" b="1" dirty="0" smtClean="0">
                <a:latin typeface="Arial Black" panose="020B0A04020102020204" pitchFamily="34" charset="0"/>
              </a:rPr>
              <a:t>Refinance Scheme for </a:t>
            </a:r>
            <a:br>
              <a:rPr lang="en-US" altLang="en-US" sz="2400" b="1" dirty="0" smtClean="0">
                <a:latin typeface="Arial Black" panose="020B0A04020102020204" pitchFamily="34" charset="0"/>
              </a:rPr>
            </a:br>
            <a:r>
              <a:rPr lang="en-US" altLang="en-US" sz="2400" b="1" dirty="0" smtClean="0">
                <a:latin typeface="Arial Black" panose="020B0A04020102020204" pitchFamily="34" charset="0"/>
              </a:rPr>
              <a:t>Working Capital Financing of SEs &amp; </a:t>
            </a:r>
            <a:br>
              <a:rPr lang="en-US" altLang="en-US" sz="2400" b="1" dirty="0" smtClean="0">
                <a:latin typeface="Arial Black" panose="020B0A04020102020204" pitchFamily="34" charset="0"/>
              </a:rPr>
            </a:br>
            <a:r>
              <a:rPr lang="en-US" altLang="en-US" sz="2400" b="1" dirty="0" smtClean="0">
                <a:latin typeface="Arial Black" panose="020B0A04020102020204" pitchFamily="34" charset="0"/>
              </a:rPr>
              <a:t>Low-end MEs</a:t>
            </a:r>
            <a:endParaRPr lang="en-US" altLang="en-US" sz="2400" dirty="0" smtClean="0">
              <a:latin typeface="Arial Black" panose="020B0A04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60203448"/>
              </p:ext>
            </p:extLst>
          </p:nvPr>
        </p:nvGraphicFramePr>
        <p:xfrm>
          <a:off x="228600" y="1295399"/>
          <a:ext cx="8534400" cy="5392997"/>
        </p:xfrm>
        <a:graphic>
          <a:graphicData uri="http://schemas.openxmlformats.org/drawingml/2006/table">
            <a:tbl>
              <a:tblPr firstRow="1" bandRow="1">
                <a:tableStyleId>{616DA210-FB5B-4158-B5E0-FEB733F419BA}</a:tableStyleId>
              </a:tblPr>
              <a:tblGrid>
                <a:gridCol w="2362200">
                  <a:extLst>
                    <a:ext uri="{9D8B030D-6E8A-4147-A177-3AD203B41FA5}">
                      <a16:colId xmlns:a16="http://schemas.microsoft.com/office/drawing/2014/main" val="20000"/>
                    </a:ext>
                  </a:extLst>
                </a:gridCol>
                <a:gridCol w="6172200">
                  <a:extLst>
                    <a:ext uri="{9D8B030D-6E8A-4147-A177-3AD203B41FA5}">
                      <a16:colId xmlns:a16="http://schemas.microsoft.com/office/drawing/2014/main" val="20001"/>
                    </a:ext>
                  </a:extLst>
                </a:gridCol>
              </a:tblGrid>
              <a:tr h="2379456">
                <a:tc>
                  <a:txBody>
                    <a:bodyPr/>
                    <a:lstStyle/>
                    <a:p>
                      <a:r>
                        <a:rPr lang="en-US" sz="2000" b="1" dirty="0" smtClean="0">
                          <a:latin typeface="Calibri" panose="020F0502020204030204" pitchFamily="34" charset="0"/>
                        </a:rPr>
                        <a:t>Brief Description</a:t>
                      </a:r>
                      <a:endParaRPr lang="en-US" sz="2000" b="1" dirty="0">
                        <a:latin typeface="Calibri" panose="020F050202020403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ct val="0"/>
                        </a:spcBef>
                        <a:spcAft>
                          <a:spcPts val="0"/>
                        </a:spcAft>
                        <a:buClrTx/>
                        <a:buSzTx/>
                        <a:buFont typeface="+mj-lt"/>
                        <a:buNone/>
                        <a:tabLst>
                          <a:tab pos="165100" algn="l"/>
                        </a:tabLst>
                        <a:defRPr/>
                      </a:pPr>
                      <a:r>
                        <a:rPr lang="en-US" sz="2000" b="1" kern="1200" dirty="0" smtClean="0">
                          <a:solidFill>
                            <a:schemeClr val="tx1"/>
                          </a:solidFill>
                          <a:latin typeface="Calibri" panose="020F0502020204030204" pitchFamily="34" charset="0"/>
                          <a:ea typeface="+mn-ea"/>
                          <a:cs typeface="+mn-cs"/>
                        </a:rPr>
                        <a:t>Financing is initially available to meet working capital requirements of  below</a:t>
                      </a:r>
                      <a:r>
                        <a:rPr lang="en-US" sz="2000" b="1" kern="1200" baseline="0" dirty="0" smtClean="0">
                          <a:solidFill>
                            <a:schemeClr val="tx1"/>
                          </a:solidFill>
                          <a:latin typeface="Calibri" panose="020F0502020204030204" pitchFamily="34" charset="0"/>
                          <a:ea typeface="+mn-ea"/>
                          <a:cs typeface="+mn-cs"/>
                        </a:rPr>
                        <a:t> mentioned SME sectors:</a:t>
                      </a:r>
                    </a:p>
                    <a:p>
                      <a:pPr marL="0" marR="0" lvl="0" indent="0" algn="l" defTabSz="914400" rtl="0" eaLnBrk="1" fontAlgn="auto" latinLnBrk="0" hangingPunct="1">
                        <a:lnSpc>
                          <a:spcPct val="100000"/>
                        </a:lnSpc>
                        <a:spcBef>
                          <a:spcPct val="0"/>
                        </a:spcBef>
                        <a:spcAft>
                          <a:spcPts val="0"/>
                        </a:spcAft>
                        <a:buClrTx/>
                        <a:buSzTx/>
                        <a:buFont typeface="+mj-lt"/>
                        <a:buNone/>
                        <a:tabLst>
                          <a:tab pos="165100" algn="l"/>
                        </a:tabLst>
                        <a:defRPr/>
                      </a:pPr>
                      <a:endParaRPr lang="en-US" sz="2000" b="1" kern="1200" baseline="0" dirty="0" smtClean="0">
                        <a:solidFill>
                          <a:schemeClr val="tx1"/>
                        </a:solidFill>
                        <a:latin typeface="Calibri" panose="020F050202020403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mj-lt"/>
                        <a:buNone/>
                        <a:tabLst>
                          <a:tab pos="165100" algn="l"/>
                        </a:tabLst>
                        <a:defRPr/>
                      </a:pPr>
                      <a:endParaRPr lang="en-US" sz="2000" dirty="0" smtClean="0">
                        <a:latin typeface="Calibri" panose="020F0502020204030204" pitchFamily="34" charset="0"/>
                        <a:ea typeface="Calibri"/>
                        <a:cs typeface="Arial"/>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16145">
                <a:tc>
                  <a:txBody>
                    <a:bodyPr/>
                    <a:lstStyle/>
                    <a:p>
                      <a:r>
                        <a:rPr lang="en-US" sz="2000" b="1" dirty="0" smtClean="0">
                          <a:latin typeface="Calibri" panose="020F0502020204030204" pitchFamily="34" charset="0"/>
                        </a:rPr>
                        <a:t>Mark up</a:t>
                      </a:r>
                      <a:endParaRPr lang="en-US" sz="2000" b="1" dirty="0">
                        <a:latin typeface="Calibri" panose="020F050202020403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indent="0" algn="l"/>
                      <a:r>
                        <a:rPr lang="en-US" sz="2000" b="1" dirty="0" smtClean="0">
                          <a:latin typeface="Calibri" panose="020F0502020204030204" pitchFamily="34" charset="0"/>
                        </a:rPr>
                        <a:t>End user rate up-to 6% p.a.</a:t>
                      </a:r>
                      <a:r>
                        <a:rPr lang="en-US" sz="2000" b="1" baseline="0" dirty="0" smtClean="0">
                          <a:latin typeface="Calibri" panose="020F0502020204030204" pitchFamily="34" charset="0"/>
                        </a:rPr>
                        <a:t> </a:t>
                      </a:r>
                      <a:r>
                        <a:rPr lang="en-US" sz="2000" b="0" dirty="0" smtClean="0">
                          <a:latin typeface="Calibri" panose="020F0502020204030204" pitchFamily="34" charset="0"/>
                        </a:rPr>
                        <a:t>with banks’ spread 4% p.a.</a:t>
                      </a:r>
                      <a:endParaRPr lang="en-US" sz="2000" b="0" dirty="0">
                        <a:latin typeface="Calibri" panose="020F050202020403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85800">
                <a:tc>
                  <a:txBody>
                    <a:bodyPr/>
                    <a:lstStyle/>
                    <a:p>
                      <a:r>
                        <a:rPr lang="en-US" sz="2000" b="1" dirty="0" smtClean="0">
                          <a:latin typeface="Calibri" panose="020F0502020204030204" pitchFamily="34" charset="0"/>
                        </a:rPr>
                        <a:t>Eligible Enterprises</a:t>
                      </a:r>
                      <a:endParaRPr lang="en-US" sz="2000" b="1" dirty="0">
                        <a:latin typeface="Calibri" panose="020F050202020403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n-US" sz="2000" dirty="0" smtClean="0">
                          <a:latin typeface="Calibri" panose="020F0502020204030204" pitchFamily="34" charset="0"/>
                        </a:rPr>
                        <a:t>All small enterprises</a:t>
                      </a:r>
                      <a:r>
                        <a:rPr lang="en-US" sz="2000" baseline="0" dirty="0" smtClean="0">
                          <a:latin typeface="Calibri" panose="020F0502020204030204" pitchFamily="34" charset="0"/>
                        </a:rPr>
                        <a:t> as per SBP’s PRs</a:t>
                      </a:r>
                    </a:p>
                    <a:p>
                      <a:pPr algn="l"/>
                      <a:r>
                        <a:rPr lang="en-US" sz="2000" baseline="0" dirty="0" smtClean="0">
                          <a:latin typeface="Calibri" panose="020F0502020204030204" pitchFamily="34" charset="0"/>
                        </a:rPr>
                        <a:t>Medium enterprises with annual sales of Rs 300 million</a:t>
                      </a:r>
                      <a:endParaRPr lang="en-US" sz="2000" dirty="0" smtClean="0">
                        <a:latin typeface="Calibri" panose="020F050202020403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5432">
                <a:tc>
                  <a:txBody>
                    <a:bodyPr/>
                    <a:lstStyle/>
                    <a:p>
                      <a:r>
                        <a:rPr lang="en-US" sz="2000" b="1" dirty="0" smtClean="0">
                          <a:latin typeface="Calibri" panose="020F0502020204030204" pitchFamily="34" charset="0"/>
                        </a:rPr>
                        <a:t>Financing</a:t>
                      </a:r>
                      <a:r>
                        <a:rPr lang="en-US" sz="2000" b="1" baseline="0" dirty="0" smtClean="0">
                          <a:latin typeface="Calibri" panose="020F0502020204030204" pitchFamily="34" charset="0"/>
                        </a:rPr>
                        <a:t> Amount</a:t>
                      </a:r>
                      <a:endParaRPr lang="en-US" sz="2000" b="1" dirty="0">
                        <a:latin typeface="Calibri" panose="020F050202020403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n-US" sz="2000" dirty="0" smtClean="0">
                          <a:latin typeface="Calibri" panose="020F0502020204030204" pitchFamily="34" charset="0"/>
                        </a:rPr>
                        <a:t>Upto Rs 25 million for SEs</a:t>
                      </a:r>
                    </a:p>
                    <a:p>
                      <a:pPr algn="l"/>
                      <a:r>
                        <a:rPr lang="en-US" sz="2000" dirty="0" smtClean="0">
                          <a:latin typeface="Calibri" panose="020F0502020204030204" pitchFamily="34" charset="0"/>
                        </a:rPr>
                        <a:t>Upto Rs 50 million for MEs</a:t>
                      </a:r>
                      <a:endParaRPr lang="en-US" sz="2000" dirty="0">
                        <a:latin typeface="Calibri" panose="020F050202020403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00457">
                <a:tc>
                  <a:txBody>
                    <a:bodyPr/>
                    <a:lstStyle/>
                    <a:p>
                      <a:r>
                        <a:rPr lang="en-US" sz="2000" b="1" dirty="0" smtClean="0">
                          <a:latin typeface="Calibri" panose="020F0502020204030204" pitchFamily="34" charset="0"/>
                        </a:rPr>
                        <a:t>Financing Tenor</a:t>
                      </a:r>
                      <a:endParaRPr lang="en-US" sz="2000" b="1" dirty="0">
                        <a:latin typeface="Calibri" panose="020F050202020403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n-US" sz="2000" dirty="0" smtClean="0">
                          <a:latin typeface="Calibri" panose="020F0502020204030204" pitchFamily="34" charset="0"/>
                        </a:rPr>
                        <a:t>Maximum financing tenor is 1 year</a:t>
                      </a:r>
                      <a:endParaRPr lang="en-US" sz="2000" dirty="0">
                        <a:latin typeface="Calibri" panose="020F050202020403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00457">
                <a:tc gridSpan="2">
                  <a:txBody>
                    <a:bodyPr/>
                    <a:lstStyle/>
                    <a:p>
                      <a:r>
                        <a:rPr lang="en-US" sz="2000" b="1" dirty="0" smtClean="0">
                          <a:latin typeface="Calibri" panose="020F0502020204030204" pitchFamily="34" charset="0"/>
                        </a:rPr>
                        <a:t>Shariah</a:t>
                      </a:r>
                      <a:r>
                        <a:rPr lang="en-US" sz="2000" b="1" baseline="0" dirty="0" smtClean="0">
                          <a:latin typeface="Calibri" panose="020F0502020204030204" pitchFamily="34" charset="0"/>
                        </a:rPr>
                        <a:t> compliant version available.</a:t>
                      </a:r>
                      <a:endParaRPr lang="en-US" sz="2000" b="1" dirty="0">
                        <a:latin typeface="Calibri" panose="020F050202020403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pPr algn="l"/>
                      <a:endParaRPr lang="en-US" sz="2000" dirty="0">
                        <a:latin typeface="Calibri" panose="020F050202020403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751284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17856310"/>
              </p:ext>
            </p:extLst>
          </p:nvPr>
        </p:nvGraphicFramePr>
        <p:xfrm>
          <a:off x="2743200" y="2057400"/>
          <a:ext cx="5867400" cy="1417649"/>
        </p:xfrm>
        <a:graphic>
          <a:graphicData uri="http://schemas.openxmlformats.org/drawingml/2006/table">
            <a:tbl>
              <a:tblPr firstRow="1" bandRow="1">
                <a:tableStyleId>{5940675A-B579-460E-94D1-54222C63F5DA}</a:tableStyleId>
              </a:tblPr>
              <a:tblGrid>
                <a:gridCol w="2448272">
                  <a:extLst>
                    <a:ext uri="{9D8B030D-6E8A-4147-A177-3AD203B41FA5}">
                      <a16:colId xmlns:a16="http://schemas.microsoft.com/office/drawing/2014/main" val="20000"/>
                    </a:ext>
                  </a:extLst>
                </a:gridCol>
                <a:gridCol w="3419128">
                  <a:extLst>
                    <a:ext uri="{9D8B030D-6E8A-4147-A177-3AD203B41FA5}">
                      <a16:colId xmlns:a16="http://schemas.microsoft.com/office/drawing/2014/main" val="20001"/>
                    </a:ext>
                  </a:extLst>
                </a:gridCol>
              </a:tblGrid>
              <a:tr h="285923">
                <a:tc>
                  <a:txBody>
                    <a:bodyPr/>
                    <a:lstStyle/>
                    <a:p>
                      <a:pPr marL="0" marR="0" algn="just">
                        <a:lnSpc>
                          <a:spcPct val="115000"/>
                        </a:lnSpc>
                        <a:spcBef>
                          <a:spcPts val="0"/>
                        </a:spcBef>
                        <a:spcAft>
                          <a:spcPts val="0"/>
                        </a:spcAft>
                      </a:pPr>
                      <a:r>
                        <a:rPr lang="en-US" sz="1600" dirty="0">
                          <a:latin typeface="Calibri"/>
                          <a:ea typeface="Calibri"/>
                          <a:cs typeface="Arial"/>
                        </a:rPr>
                        <a:t>Information Technology (IT)</a:t>
                      </a:r>
                    </a:p>
                  </a:txBody>
                  <a:tcPr marL="68580" marR="68580" marT="0" marB="0"/>
                </a:tc>
                <a:tc>
                  <a:txBody>
                    <a:bodyPr/>
                    <a:lstStyle/>
                    <a:p>
                      <a:pPr marL="0" marR="0" algn="just">
                        <a:lnSpc>
                          <a:spcPct val="115000"/>
                        </a:lnSpc>
                        <a:spcBef>
                          <a:spcPts val="0"/>
                        </a:spcBef>
                        <a:spcAft>
                          <a:spcPts val="0"/>
                        </a:spcAft>
                      </a:pPr>
                      <a:r>
                        <a:rPr lang="en-US" sz="1600" dirty="0">
                          <a:latin typeface="Calibri"/>
                          <a:ea typeface="Calibri"/>
                          <a:cs typeface="Arial"/>
                        </a:rPr>
                        <a:t>Gems and jewelry</a:t>
                      </a:r>
                    </a:p>
                  </a:txBody>
                  <a:tcPr marL="68580" marR="68580" marT="0" marB="0"/>
                </a:tc>
                <a:extLst>
                  <a:ext uri="{0D108BD9-81ED-4DB2-BD59-A6C34878D82A}">
                    <a16:rowId xmlns:a16="http://schemas.microsoft.com/office/drawing/2014/main" val="10000"/>
                  </a:ext>
                </a:extLst>
              </a:tr>
              <a:tr h="285923">
                <a:tc>
                  <a:txBody>
                    <a:bodyPr/>
                    <a:lstStyle/>
                    <a:p>
                      <a:pPr marL="0" marR="0" algn="just">
                        <a:lnSpc>
                          <a:spcPct val="115000"/>
                        </a:lnSpc>
                        <a:spcBef>
                          <a:spcPts val="0"/>
                        </a:spcBef>
                        <a:spcAft>
                          <a:spcPts val="0"/>
                        </a:spcAft>
                      </a:pPr>
                      <a:r>
                        <a:rPr lang="en-US" sz="1600" dirty="0">
                          <a:latin typeface="Calibri"/>
                          <a:ea typeface="Calibri"/>
                          <a:cs typeface="Arial"/>
                        </a:rPr>
                        <a:t>Furniture</a:t>
                      </a:r>
                    </a:p>
                  </a:txBody>
                  <a:tcPr marL="68580" marR="68580" marT="0" marB="0"/>
                </a:tc>
                <a:tc>
                  <a:txBody>
                    <a:bodyPr/>
                    <a:lstStyle/>
                    <a:p>
                      <a:pPr marL="0" marR="0" algn="just">
                        <a:lnSpc>
                          <a:spcPct val="115000"/>
                        </a:lnSpc>
                        <a:spcBef>
                          <a:spcPts val="0"/>
                        </a:spcBef>
                        <a:spcAft>
                          <a:spcPts val="0"/>
                        </a:spcAft>
                      </a:pPr>
                      <a:r>
                        <a:rPr lang="en-US" sz="1600" dirty="0">
                          <a:latin typeface="Calibri"/>
                          <a:ea typeface="Calibri"/>
                          <a:cs typeface="Arial"/>
                        </a:rPr>
                        <a:t>Leather industry</a:t>
                      </a:r>
                    </a:p>
                  </a:txBody>
                  <a:tcPr marL="68580" marR="68580" marT="0" marB="0"/>
                </a:tc>
                <a:extLst>
                  <a:ext uri="{0D108BD9-81ED-4DB2-BD59-A6C34878D82A}">
                    <a16:rowId xmlns:a16="http://schemas.microsoft.com/office/drawing/2014/main" val="10001"/>
                  </a:ext>
                </a:extLst>
              </a:tr>
              <a:tr h="560819">
                <a:tc>
                  <a:txBody>
                    <a:bodyPr/>
                    <a:lstStyle/>
                    <a:p>
                      <a:pPr marL="0" marR="0" algn="just">
                        <a:lnSpc>
                          <a:spcPct val="115000"/>
                        </a:lnSpc>
                        <a:spcBef>
                          <a:spcPts val="0"/>
                        </a:spcBef>
                        <a:spcAft>
                          <a:spcPts val="0"/>
                        </a:spcAft>
                      </a:pPr>
                      <a:r>
                        <a:rPr lang="en-US" sz="1600" dirty="0">
                          <a:latin typeface="Calibri"/>
                          <a:ea typeface="Calibri"/>
                          <a:cs typeface="Arial"/>
                        </a:rPr>
                        <a:t>Surgical goods</a:t>
                      </a:r>
                    </a:p>
                  </a:txBody>
                  <a:tcPr marL="68580" marR="68580" marT="0" marB="0"/>
                </a:tc>
                <a:tc>
                  <a:txBody>
                    <a:bodyPr/>
                    <a:lstStyle/>
                    <a:p>
                      <a:pPr marL="0" marR="0" algn="just">
                        <a:lnSpc>
                          <a:spcPct val="115000"/>
                        </a:lnSpc>
                        <a:spcBef>
                          <a:spcPts val="0"/>
                        </a:spcBef>
                        <a:spcAft>
                          <a:spcPts val="0"/>
                        </a:spcAft>
                      </a:pPr>
                      <a:r>
                        <a:rPr lang="en-US" sz="1600" dirty="0">
                          <a:latin typeface="Calibri"/>
                          <a:ea typeface="Calibri"/>
                          <a:cs typeface="Arial"/>
                        </a:rPr>
                        <a:t>Fruits, vegetables and food </a:t>
                      </a:r>
                      <a:endParaRPr lang="en-US" sz="1600" dirty="0" smtClean="0">
                        <a:latin typeface="Calibri"/>
                        <a:ea typeface="Calibri"/>
                        <a:cs typeface="Arial"/>
                      </a:endParaRPr>
                    </a:p>
                    <a:p>
                      <a:pPr marL="0" marR="0" algn="just">
                        <a:lnSpc>
                          <a:spcPct val="115000"/>
                        </a:lnSpc>
                        <a:spcBef>
                          <a:spcPts val="0"/>
                        </a:spcBef>
                        <a:spcAft>
                          <a:spcPts val="0"/>
                        </a:spcAft>
                      </a:pPr>
                      <a:r>
                        <a:rPr lang="en-US" sz="1600" dirty="0" smtClean="0">
                          <a:latin typeface="Calibri"/>
                          <a:ea typeface="Calibri"/>
                          <a:cs typeface="Arial"/>
                        </a:rPr>
                        <a:t>processing </a:t>
                      </a:r>
                      <a:r>
                        <a:rPr lang="en-US" sz="1600" dirty="0">
                          <a:latin typeface="Calibri"/>
                          <a:ea typeface="Calibri"/>
                          <a:cs typeface="Arial"/>
                        </a:rPr>
                        <a:t>&amp; packaging</a:t>
                      </a:r>
                    </a:p>
                  </a:txBody>
                  <a:tcPr marL="68580" marR="68580" marT="0" marB="0"/>
                </a:tc>
                <a:extLst>
                  <a:ext uri="{0D108BD9-81ED-4DB2-BD59-A6C34878D82A}">
                    <a16:rowId xmlns:a16="http://schemas.microsoft.com/office/drawing/2014/main" val="10002"/>
                  </a:ext>
                </a:extLst>
              </a:tr>
              <a:tr h="284971">
                <a:tc>
                  <a:txBody>
                    <a:bodyPr/>
                    <a:lstStyle/>
                    <a:p>
                      <a:pPr marL="0" marR="0" algn="just">
                        <a:lnSpc>
                          <a:spcPct val="115000"/>
                        </a:lnSpc>
                        <a:spcBef>
                          <a:spcPts val="0"/>
                        </a:spcBef>
                        <a:spcAft>
                          <a:spcPts val="0"/>
                        </a:spcAft>
                      </a:pPr>
                      <a:r>
                        <a:rPr lang="en-US" sz="1600" dirty="0">
                          <a:latin typeface="Calibri"/>
                          <a:ea typeface="Calibri"/>
                          <a:cs typeface="Arial"/>
                        </a:rPr>
                        <a:t>Dates processing</a:t>
                      </a:r>
                    </a:p>
                  </a:txBody>
                  <a:tcPr marL="68580" marR="68580" marT="0" marB="0"/>
                </a:tc>
                <a:tc>
                  <a:txBody>
                    <a:bodyPr/>
                    <a:lstStyle/>
                    <a:p>
                      <a:pPr marL="0" marR="0" algn="just">
                        <a:lnSpc>
                          <a:spcPct val="115000"/>
                        </a:lnSpc>
                        <a:spcBef>
                          <a:spcPts val="0"/>
                        </a:spcBef>
                        <a:spcAft>
                          <a:spcPts val="0"/>
                        </a:spcAft>
                      </a:pPr>
                      <a:r>
                        <a:rPr lang="en-US" sz="1600" dirty="0">
                          <a:latin typeface="Calibri"/>
                          <a:ea typeface="Calibri"/>
                          <a:cs typeface="Arial"/>
                        </a:rPr>
                        <a:t>Printing &amp; packaging</a:t>
                      </a: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429115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83984" y="228601"/>
            <a:ext cx="7364616" cy="685800"/>
          </a:xfrm>
        </p:spPr>
        <p:txBody>
          <a:bodyPr>
            <a:noAutofit/>
          </a:bodyPr>
          <a:lstStyle/>
          <a:p>
            <a:pPr eaLnBrk="1" hangingPunct="1"/>
            <a:r>
              <a:rPr lang="en-US" altLang="en-US" sz="2400" b="1" dirty="0">
                <a:solidFill>
                  <a:schemeClr val="bg2">
                    <a:lumMod val="10000"/>
                  </a:schemeClr>
                </a:solidFill>
                <a:latin typeface="Arial Black" panose="020B0A04020102020204" pitchFamily="34" charset="0"/>
              </a:rPr>
              <a:t>Credit Guarantee Scheme (CGS) for Small and Rural Enterprises</a:t>
            </a:r>
            <a:endParaRPr lang="en-US" altLang="en-US" sz="2400" dirty="0">
              <a:solidFill>
                <a:schemeClr val="bg2">
                  <a:lumMod val="10000"/>
                </a:schemeClr>
              </a:solidFill>
              <a:latin typeface="Arial Black" panose="020B0A04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28273457"/>
              </p:ext>
            </p:extLst>
          </p:nvPr>
        </p:nvGraphicFramePr>
        <p:xfrm>
          <a:off x="483984" y="1600200"/>
          <a:ext cx="8202816" cy="4952999"/>
        </p:xfrm>
        <a:graphic>
          <a:graphicData uri="http://schemas.openxmlformats.org/drawingml/2006/table">
            <a:tbl>
              <a:tblPr firstRow="1" bandRow="1">
                <a:tableStyleId>{5940675A-B579-460E-94D1-54222C63F5DA}</a:tableStyleId>
              </a:tblPr>
              <a:tblGrid>
                <a:gridCol w="8202816">
                  <a:extLst>
                    <a:ext uri="{9D8B030D-6E8A-4147-A177-3AD203B41FA5}">
                      <a16:colId xmlns:a16="http://schemas.microsoft.com/office/drawing/2014/main" val="20000"/>
                    </a:ext>
                  </a:extLst>
                </a:gridCol>
              </a:tblGrid>
              <a:tr h="125230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rPr>
                        <a:t>SBP launched Credit Guarantee Scheme (CGS) for Small and Rural Enterprises in March 2010 in collaboration with UK’s Department for International Development (DFID). </a:t>
                      </a:r>
                      <a:endParaRPr lang="en-US" sz="2000" dirty="0">
                        <a:solidFill>
                          <a:schemeClr val="tx1"/>
                        </a:solidFill>
                        <a:latin typeface="Calibri" panose="020F0502020204030204" pitchFamily="34" charset="0"/>
                      </a:endParaRPr>
                    </a:p>
                  </a:txBody>
                  <a:tcPr marL="69796" marR="69796" marT="34903" marB="34903">
                    <a:solidFill>
                      <a:schemeClr val="accent3">
                        <a:lumMod val="20000"/>
                        <a:lumOff val="80000"/>
                      </a:schemeClr>
                    </a:solidFill>
                  </a:tcPr>
                </a:tc>
                <a:extLst>
                  <a:ext uri="{0D108BD9-81ED-4DB2-BD59-A6C34878D82A}">
                    <a16:rowId xmlns:a16="http://schemas.microsoft.com/office/drawing/2014/main" val="10000"/>
                  </a:ext>
                </a:extLst>
              </a:tr>
              <a:tr h="119217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rPr>
                        <a:t>Under this scheme, risk coverage of upto 60% is provided against credit losses of participating financial institutions on their lending to small, micro and rural enterprises.</a:t>
                      </a:r>
                    </a:p>
                  </a:txBody>
                  <a:tcPr marL="69796" marR="69796" marT="34903" marB="34903">
                    <a:solidFill>
                      <a:schemeClr val="accent3">
                        <a:lumMod val="20000"/>
                        <a:lumOff val="80000"/>
                      </a:schemeClr>
                    </a:solidFill>
                  </a:tcPr>
                </a:tc>
                <a:extLst>
                  <a:ext uri="{0D108BD9-81ED-4DB2-BD59-A6C34878D82A}">
                    <a16:rowId xmlns:a16="http://schemas.microsoft.com/office/drawing/2014/main" val="10001"/>
                  </a:ext>
                </a:extLst>
              </a:tr>
              <a:tr h="1192170">
                <a:tc>
                  <a:txBody>
                    <a:bodyPr/>
                    <a:lstStyle/>
                    <a:p>
                      <a:pPr algn="just"/>
                      <a:r>
                        <a:rPr lang="en-US" sz="2000" dirty="0" smtClean="0">
                          <a:latin typeface="Calibri" panose="020F0502020204030204" pitchFamily="34" charset="0"/>
                        </a:rPr>
                        <a:t>The extent of risk coverage is linked with the level of loan collateralization. The lower the loan collateralization, the higher is the risk coverage extended under the scheme</a:t>
                      </a:r>
                      <a:endParaRPr lang="en-US" sz="2000" dirty="0">
                        <a:solidFill>
                          <a:schemeClr val="tx1"/>
                        </a:solidFill>
                        <a:latin typeface="Calibri" panose="020F0502020204030204" pitchFamily="34" charset="0"/>
                      </a:endParaRPr>
                    </a:p>
                  </a:txBody>
                  <a:tcPr marL="69796" marR="69796" marT="34903" marB="34903">
                    <a:solidFill>
                      <a:schemeClr val="accent3">
                        <a:lumMod val="20000"/>
                        <a:lumOff val="80000"/>
                      </a:schemeClr>
                    </a:solidFill>
                  </a:tcPr>
                </a:tc>
                <a:extLst>
                  <a:ext uri="{0D108BD9-81ED-4DB2-BD59-A6C34878D82A}">
                    <a16:rowId xmlns:a16="http://schemas.microsoft.com/office/drawing/2014/main" val="10002"/>
                  </a:ext>
                </a:extLst>
              </a:tr>
              <a:tr h="1316353">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rPr>
                        <a:t>Risk coverage of 60% is provided against all loans extended to women borrowers, start-up businesses and small, rural and micro enterprises operating in the underserved areas of the country</a:t>
                      </a:r>
                    </a:p>
                  </a:txBody>
                  <a:tcPr marL="69796" marR="69796" marT="34903" marB="34903">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66460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1000" y="152400"/>
            <a:ext cx="7924800" cy="914400"/>
          </a:xfrm>
        </p:spPr>
        <p:txBody>
          <a:bodyPr>
            <a:normAutofit/>
          </a:bodyPr>
          <a:lstStyle/>
          <a:p>
            <a:pPr eaLnBrk="1" hangingPunct="1"/>
            <a:r>
              <a:rPr lang="en-US" altLang="en-US" sz="2400" dirty="0">
                <a:latin typeface="Arial Black" panose="020B0A04020102020204" pitchFamily="34" charset="0"/>
              </a:rPr>
              <a:t>Small Enterprise (SE) Financing </a:t>
            </a:r>
            <a:r>
              <a:rPr lang="en-US" altLang="en-US" sz="2400" dirty="0" smtClean="0">
                <a:latin typeface="Arial Black" panose="020B0A04020102020204" pitchFamily="34" charset="0"/>
              </a:rPr>
              <a:t>&amp; Credit </a:t>
            </a:r>
            <a:r>
              <a:rPr lang="en-US" altLang="en-US" sz="2400" dirty="0">
                <a:latin typeface="Arial Black" panose="020B0A04020102020204" pitchFamily="34" charset="0"/>
              </a:rPr>
              <a:t>Guarantee </a:t>
            </a:r>
            <a:r>
              <a:rPr lang="en-US" altLang="en-US" sz="2400" dirty="0" smtClean="0">
                <a:latin typeface="Arial Black" panose="020B0A04020102020204" pitchFamily="34" charset="0"/>
              </a:rPr>
              <a:t>Scheme for </a:t>
            </a:r>
            <a:r>
              <a:rPr lang="en-US" altLang="en-US" sz="2400" dirty="0">
                <a:latin typeface="Arial Black" panose="020B0A04020102020204" pitchFamily="34" charset="0"/>
              </a:rPr>
              <a:t>Special Persons</a:t>
            </a:r>
            <a:endParaRPr lang="en-US" altLang="en-US" sz="2400" dirty="0" smtClean="0">
              <a:latin typeface="Arial Black" panose="020B0A04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56665172"/>
              </p:ext>
            </p:extLst>
          </p:nvPr>
        </p:nvGraphicFramePr>
        <p:xfrm>
          <a:off x="381000" y="1600200"/>
          <a:ext cx="8305800" cy="4957123"/>
        </p:xfrm>
        <a:graphic>
          <a:graphicData uri="http://schemas.openxmlformats.org/drawingml/2006/table">
            <a:tbl>
              <a:tblPr firstRow="1" bandRow="1">
                <a:tableStyleId>{616DA210-FB5B-4158-B5E0-FEB733F419BA}</a:tableStyleId>
              </a:tblPr>
              <a:tblGrid>
                <a:gridCol w="1981200">
                  <a:extLst>
                    <a:ext uri="{9D8B030D-6E8A-4147-A177-3AD203B41FA5}">
                      <a16:colId xmlns:a16="http://schemas.microsoft.com/office/drawing/2014/main" val="20000"/>
                    </a:ext>
                  </a:extLst>
                </a:gridCol>
                <a:gridCol w="6324600">
                  <a:extLst>
                    <a:ext uri="{9D8B030D-6E8A-4147-A177-3AD203B41FA5}">
                      <a16:colId xmlns:a16="http://schemas.microsoft.com/office/drawing/2014/main" val="20001"/>
                    </a:ext>
                  </a:extLst>
                </a:gridCol>
              </a:tblGrid>
              <a:tr h="1397952">
                <a:tc>
                  <a:txBody>
                    <a:bodyPr/>
                    <a:lstStyle/>
                    <a:p>
                      <a:r>
                        <a:rPr lang="en-US" sz="2000" b="1" dirty="0" smtClean="0">
                          <a:latin typeface="Calibri" panose="020F0502020204030204" pitchFamily="34" charset="0"/>
                        </a:rPr>
                        <a:t>Brief Description</a:t>
                      </a:r>
                      <a:endParaRPr lang="en-US" sz="2000" b="1"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ct val="0"/>
                        </a:spcBef>
                        <a:spcAft>
                          <a:spcPts val="0"/>
                        </a:spcAft>
                        <a:buClrTx/>
                        <a:buSzTx/>
                        <a:buFont typeface="+mj-lt"/>
                        <a:buNone/>
                        <a:tabLst>
                          <a:tab pos="165100" algn="l"/>
                        </a:tabLst>
                        <a:defRPr/>
                      </a:pPr>
                      <a:r>
                        <a:rPr lang="en-US" sz="2400" b="0" i="0" kern="1200" dirty="0" smtClean="0">
                          <a:solidFill>
                            <a:schemeClr val="tx1"/>
                          </a:solidFill>
                          <a:effectLst/>
                          <a:latin typeface="+mn-lt"/>
                          <a:ea typeface="+mn-ea"/>
                          <a:cs typeface="+mn-cs"/>
                        </a:rPr>
                        <a:t>Special persons holding CNIC with disability logo/symbol will be provided finance for setting up of new business enterprises or for expansion of existing ones</a:t>
                      </a:r>
                      <a:endParaRPr lang="en-US" sz="2400" b="0" dirty="0" smtClean="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44194">
                <a:tc>
                  <a:txBody>
                    <a:bodyPr/>
                    <a:lstStyle/>
                    <a:p>
                      <a:r>
                        <a:rPr lang="en-US" sz="2000" b="1" dirty="0" smtClean="0">
                          <a:latin typeface="Calibri" panose="020F0502020204030204" pitchFamily="34" charset="0"/>
                        </a:rPr>
                        <a:t>Rate of Mark up</a:t>
                      </a:r>
                      <a:endParaRPr lang="en-US" sz="2000" b="1"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indent="0" algn="l"/>
                      <a:r>
                        <a:rPr lang="en-US" sz="2400" b="0" dirty="0" smtClean="0">
                          <a:latin typeface="Calibri" panose="020F0502020204030204" pitchFamily="34" charset="0"/>
                        </a:rPr>
                        <a:t>End user rate </a:t>
                      </a:r>
                      <a:r>
                        <a:rPr lang="en-US" sz="2400" b="0" dirty="0" err="1" smtClean="0">
                          <a:latin typeface="Calibri" panose="020F0502020204030204" pitchFamily="34" charset="0"/>
                        </a:rPr>
                        <a:t>upto</a:t>
                      </a:r>
                      <a:r>
                        <a:rPr lang="en-US" sz="2400" b="0" dirty="0" smtClean="0">
                          <a:latin typeface="Calibri" panose="020F0502020204030204" pitchFamily="34" charset="0"/>
                        </a:rPr>
                        <a:t> 5% p.a. that</a:t>
                      </a:r>
                      <a:r>
                        <a:rPr lang="en-US" sz="2400" b="0" baseline="0" dirty="0" smtClean="0">
                          <a:latin typeface="Calibri" panose="020F0502020204030204" pitchFamily="34" charset="0"/>
                        </a:rPr>
                        <a:t> entirely goes to banks. SBP refinance rate is 0%.</a:t>
                      </a:r>
                      <a:endParaRPr lang="en-US" sz="2400" b="0"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68276">
                <a:tc>
                  <a:txBody>
                    <a:bodyPr/>
                    <a:lstStyle/>
                    <a:p>
                      <a:r>
                        <a:rPr lang="en-US" sz="2000" b="1" dirty="0" smtClean="0">
                          <a:latin typeface="Calibri" panose="020F0502020204030204" pitchFamily="34" charset="0"/>
                        </a:rPr>
                        <a:t>Financing limit</a:t>
                      </a:r>
                      <a:endParaRPr lang="en-US" sz="2000" b="1"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n-US" sz="2400" b="0" dirty="0" smtClean="0">
                          <a:latin typeface="Calibri" panose="020F0502020204030204" pitchFamily="34" charset="0"/>
                        </a:rPr>
                        <a:t>Rs 1.5 million</a:t>
                      </a: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44194">
                <a:tc>
                  <a:txBody>
                    <a:bodyPr/>
                    <a:lstStyle/>
                    <a:p>
                      <a:r>
                        <a:rPr lang="en-US" sz="2000" b="1" dirty="0" smtClean="0">
                          <a:latin typeface="Calibri" panose="020F0502020204030204" pitchFamily="34" charset="0"/>
                        </a:rPr>
                        <a:t>Financing tenor</a:t>
                      </a:r>
                      <a:endParaRPr lang="en-US" sz="2000" b="1"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n-US" sz="2400" b="0" dirty="0" smtClean="0">
                          <a:latin typeface="Calibri" panose="020F0502020204030204" pitchFamily="34" charset="0"/>
                        </a:rPr>
                        <a:t>Maximum financing tenor is 5 years with maximum grace period of 6 months</a:t>
                      </a:r>
                      <a:endParaRPr lang="en-US" sz="2400" b="0"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45983">
                <a:tc>
                  <a:txBody>
                    <a:bodyPr/>
                    <a:lstStyle/>
                    <a:p>
                      <a:r>
                        <a:rPr lang="en-US" sz="2000" b="1" dirty="0" smtClean="0">
                          <a:latin typeface="Calibri" panose="020F0502020204030204" pitchFamily="34" charset="0"/>
                        </a:rPr>
                        <a:t>Risk Coverage</a:t>
                      </a:r>
                      <a:endParaRPr lang="en-US" sz="2000" b="1"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n-US" sz="2400" b="0" dirty="0" smtClean="0">
                          <a:latin typeface="Calibri" panose="020F0502020204030204" pitchFamily="34" charset="0"/>
                        </a:rPr>
                        <a:t>60% of outstanding principal</a:t>
                      </a:r>
                      <a:endParaRPr lang="en-US" sz="2400" b="0" dirty="0">
                        <a:latin typeface="Calibri" panose="020F0502020204030204" pitchFamily="34" charset="0"/>
                      </a:endParaRPr>
                    </a:p>
                  </a:txBody>
                  <a:tcPr marL="91443" marR="91443"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168773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310" y="228600"/>
            <a:ext cx="8229600" cy="843116"/>
          </a:xfrm>
        </p:spPr>
        <p:txBody>
          <a:bodyPr>
            <a:noAutofit/>
          </a:bodyPr>
          <a:lstStyle/>
          <a:p>
            <a:r>
              <a:rPr lang="en-GB" sz="2800" dirty="0" smtClean="0">
                <a:latin typeface="Arial Black" panose="020B0A04020102020204" pitchFamily="34" charset="0"/>
              </a:rPr>
              <a:t>Prime Minister Kamyab </a:t>
            </a:r>
            <a:r>
              <a:rPr lang="en-GB" sz="2800" dirty="0" err="1" smtClean="0">
                <a:latin typeface="Arial Black" panose="020B0A04020102020204" pitchFamily="34" charset="0"/>
              </a:rPr>
              <a:t>Jawan</a:t>
            </a:r>
            <a:r>
              <a:rPr lang="en-GB" sz="2800" dirty="0">
                <a:latin typeface="Arial Black" panose="020B0A04020102020204" pitchFamily="34" charset="0"/>
              </a:rPr>
              <a:t> </a:t>
            </a:r>
            <a:r>
              <a:rPr lang="en-GB" sz="2800" dirty="0" smtClean="0">
                <a:latin typeface="Arial Black" panose="020B0A04020102020204" pitchFamily="34" charset="0"/>
              </a:rPr>
              <a:t>–Youth Entrepreneurship Scheme</a:t>
            </a:r>
            <a:endParaRPr lang="en-US" sz="2800" dirty="0">
              <a:latin typeface="Arial Black" panose="020B0A04020102020204"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34661037"/>
              </p:ext>
            </p:extLst>
          </p:nvPr>
        </p:nvGraphicFramePr>
        <p:xfrm>
          <a:off x="216311" y="1313915"/>
          <a:ext cx="8546690" cy="5395279"/>
        </p:xfrm>
        <a:graphic>
          <a:graphicData uri="http://schemas.openxmlformats.org/drawingml/2006/table">
            <a:tbl>
              <a:tblPr firstRow="1" firstCol="1" bandRow="1">
                <a:tableStyleId>{2D5ABB26-0587-4C30-8999-92F81FD0307C}</a:tableStyleId>
              </a:tblPr>
              <a:tblGrid>
                <a:gridCol w="1893654">
                  <a:extLst>
                    <a:ext uri="{9D8B030D-6E8A-4147-A177-3AD203B41FA5}">
                      <a16:colId xmlns:a16="http://schemas.microsoft.com/office/drawing/2014/main" val="3089234183"/>
                    </a:ext>
                  </a:extLst>
                </a:gridCol>
                <a:gridCol w="6653036">
                  <a:extLst>
                    <a:ext uri="{9D8B030D-6E8A-4147-A177-3AD203B41FA5}">
                      <a16:colId xmlns:a16="http://schemas.microsoft.com/office/drawing/2014/main" val="3023185849"/>
                    </a:ext>
                  </a:extLst>
                </a:gridCol>
              </a:tblGrid>
              <a:tr h="2481187">
                <a:tc>
                  <a:txBody>
                    <a:bodyPr/>
                    <a:lstStyle/>
                    <a:p>
                      <a:pPr algn="l">
                        <a:lnSpc>
                          <a:spcPct val="115000"/>
                        </a:lnSpc>
                        <a:spcAft>
                          <a:spcPts val="0"/>
                        </a:spcAft>
                      </a:pPr>
                      <a:r>
                        <a:rPr lang="en-US" sz="1800" b="1" dirty="0">
                          <a:effectLst/>
                        </a:rPr>
                        <a:t>Eligibility Criteria</a:t>
                      </a:r>
                      <a:endParaRPr lang="en-US" sz="20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342900" lvl="0" indent="-342900" algn="l" rtl="0">
                        <a:lnSpc>
                          <a:spcPct val="115000"/>
                        </a:lnSpc>
                        <a:spcAft>
                          <a:spcPts val="0"/>
                        </a:spcAft>
                        <a:buFont typeface="+mj-lt"/>
                        <a:buAutoNum type="romanUcPeriod"/>
                      </a:pPr>
                      <a:r>
                        <a:rPr lang="en-US" sz="1800" dirty="0">
                          <a:effectLst/>
                        </a:rPr>
                        <a:t>All men/women holding CNIC, aged between 21 and 45 years with entrepreneurial potential are eligible. For IT/ E-Commerce related businesses, the lower age limit will be 18 years.</a:t>
                      </a:r>
                      <a:endParaRPr lang="en-US" sz="2000" dirty="0">
                        <a:effectLst/>
                      </a:endParaRPr>
                    </a:p>
                    <a:p>
                      <a:pPr marL="342900" lvl="0" indent="-342900" algn="l" rtl="0">
                        <a:lnSpc>
                          <a:spcPct val="115000"/>
                        </a:lnSpc>
                        <a:spcAft>
                          <a:spcPts val="0"/>
                        </a:spcAft>
                        <a:buFont typeface="+mj-lt"/>
                        <a:buAutoNum type="romanUcPeriod"/>
                      </a:pPr>
                      <a:r>
                        <a:rPr lang="en-US" sz="1800" dirty="0">
                          <a:effectLst/>
                        </a:rPr>
                        <a:t>Small enterprises (startups and existing businesses) as per definition of SBP and owned by youth as per above mentioned age brackets are also eligible.</a:t>
                      </a:r>
                      <a:endParaRPr lang="en-US" sz="2000" dirty="0">
                        <a:effectLst/>
                      </a:endParaRPr>
                    </a:p>
                    <a:p>
                      <a:pPr marL="342900" lvl="0" indent="-342900" algn="l" rtl="0">
                        <a:lnSpc>
                          <a:spcPct val="115000"/>
                        </a:lnSpc>
                        <a:spcAft>
                          <a:spcPts val="0"/>
                        </a:spcAft>
                        <a:buFont typeface="+mj-lt"/>
                        <a:buAutoNum type="romanUcPeriod"/>
                      </a:pPr>
                      <a:r>
                        <a:rPr lang="en-US" sz="1800" dirty="0">
                          <a:effectLst/>
                        </a:rPr>
                        <a:t>For IT/E-Commerce related businesses, at least matriculation and/or experience of at least six months.</a:t>
                      </a:r>
                      <a:endParaRPr lang="en-US" sz="2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7663367"/>
                  </a:ext>
                </a:extLst>
              </a:tr>
              <a:tr h="930445">
                <a:tc>
                  <a:txBody>
                    <a:bodyPr/>
                    <a:lstStyle/>
                    <a:p>
                      <a:pPr algn="l">
                        <a:lnSpc>
                          <a:spcPct val="115000"/>
                        </a:lnSpc>
                        <a:spcAft>
                          <a:spcPts val="0"/>
                        </a:spcAft>
                      </a:pPr>
                      <a:r>
                        <a:rPr lang="en-US" sz="1800" b="1" dirty="0">
                          <a:effectLst/>
                        </a:rPr>
                        <a:t>Loan size</a:t>
                      </a:r>
                      <a:endParaRPr lang="en-US" sz="20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l" rtl="0">
                        <a:lnSpc>
                          <a:spcPct val="115000"/>
                        </a:lnSpc>
                        <a:spcAft>
                          <a:spcPts val="0"/>
                        </a:spcAft>
                      </a:pPr>
                      <a:r>
                        <a:rPr lang="en-US" sz="1800" dirty="0">
                          <a:effectLst/>
                        </a:rPr>
                        <a:t>Size of the loan is segregated into two tiers, as under:</a:t>
                      </a:r>
                      <a:endParaRPr lang="en-US" sz="2000" dirty="0">
                        <a:effectLst/>
                      </a:endParaRPr>
                    </a:p>
                    <a:p>
                      <a:pPr algn="l" rtl="0">
                        <a:lnSpc>
                          <a:spcPct val="115000"/>
                        </a:lnSpc>
                        <a:spcAft>
                          <a:spcPts val="0"/>
                        </a:spcAft>
                      </a:pPr>
                      <a:r>
                        <a:rPr lang="en-US" sz="1800" dirty="0">
                          <a:effectLst/>
                        </a:rPr>
                        <a:t>Tier 1 (T1) loans- Rs 100,000 to Rs. 0.5 million</a:t>
                      </a:r>
                      <a:endParaRPr lang="en-US" sz="2000" dirty="0">
                        <a:effectLst/>
                      </a:endParaRPr>
                    </a:p>
                    <a:p>
                      <a:pPr algn="l" rtl="0">
                        <a:lnSpc>
                          <a:spcPct val="115000"/>
                        </a:lnSpc>
                        <a:spcAft>
                          <a:spcPts val="0"/>
                        </a:spcAft>
                      </a:pPr>
                      <a:r>
                        <a:rPr lang="en-US" sz="1800" dirty="0">
                          <a:effectLst/>
                        </a:rPr>
                        <a:t>Tier 2 (T2) loans- Above Rs 0.5 million and upto Rs 5 million</a:t>
                      </a:r>
                      <a:endParaRPr lang="en-US" sz="2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9795107"/>
                  </a:ext>
                </a:extLst>
              </a:tr>
              <a:tr h="338954">
                <a:tc>
                  <a:txBody>
                    <a:bodyPr/>
                    <a:lstStyle/>
                    <a:p>
                      <a:pPr algn="l">
                        <a:lnSpc>
                          <a:spcPct val="115000"/>
                        </a:lnSpc>
                        <a:spcAft>
                          <a:spcPts val="0"/>
                        </a:spcAft>
                      </a:pPr>
                      <a:r>
                        <a:rPr lang="en-US" sz="1800" b="1" dirty="0">
                          <a:effectLst/>
                        </a:rPr>
                        <a:t>Loan type</a:t>
                      </a:r>
                      <a:endParaRPr lang="en-US" sz="20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457200" algn="l" rtl="0">
                        <a:lnSpc>
                          <a:spcPct val="115000"/>
                        </a:lnSpc>
                        <a:spcAft>
                          <a:spcPts val="0"/>
                        </a:spcAft>
                      </a:pPr>
                      <a:r>
                        <a:rPr lang="en-US" sz="1800" dirty="0">
                          <a:effectLst/>
                        </a:rPr>
                        <a:t>Working capital loans and term </a:t>
                      </a:r>
                      <a:r>
                        <a:rPr lang="en-US" sz="1800" dirty="0" smtClean="0">
                          <a:effectLst/>
                        </a:rPr>
                        <a:t>loans</a:t>
                      </a:r>
                      <a:endParaRPr lang="en-US" sz="2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9931022"/>
                  </a:ext>
                </a:extLst>
              </a:tr>
              <a:tr h="324305">
                <a:tc>
                  <a:txBody>
                    <a:bodyPr/>
                    <a:lstStyle/>
                    <a:p>
                      <a:pPr algn="l">
                        <a:lnSpc>
                          <a:spcPct val="115000"/>
                        </a:lnSpc>
                        <a:spcAft>
                          <a:spcPts val="0"/>
                        </a:spcAft>
                      </a:pPr>
                      <a:r>
                        <a:rPr lang="en-US" sz="1800" b="1" dirty="0">
                          <a:effectLst/>
                        </a:rPr>
                        <a:t>Loan Tenor</a:t>
                      </a:r>
                      <a:endParaRPr lang="en-US" sz="20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457200" algn="l" rtl="0">
                        <a:lnSpc>
                          <a:spcPct val="115000"/>
                        </a:lnSpc>
                        <a:spcAft>
                          <a:spcPts val="0"/>
                        </a:spcAft>
                      </a:pPr>
                      <a:r>
                        <a:rPr lang="en-US" sz="1800" dirty="0">
                          <a:effectLst/>
                        </a:rPr>
                        <a:t>Upto 8 years with maximum grace period of upto one year.</a:t>
                      </a:r>
                      <a:endParaRPr lang="en-US" sz="2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83415788"/>
                  </a:ext>
                </a:extLst>
              </a:tr>
              <a:tr h="1240594">
                <a:tc>
                  <a:txBody>
                    <a:bodyPr/>
                    <a:lstStyle/>
                    <a:p>
                      <a:pPr algn="l">
                        <a:lnSpc>
                          <a:spcPct val="115000"/>
                        </a:lnSpc>
                        <a:spcAft>
                          <a:spcPts val="0"/>
                        </a:spcAft>
                      </a:pPr>
                      <a:r>
                        <a:rPr lang="en-US" sz="1800" b="1" dirty="0">
                          <a:effectLst/>
                        </a:rPr>
                        <a:t>Debt to Equity ratio</a:t>
                      </a:r>
                      <a:endParaRPr lang="en-US" sz="20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457200" algn="l" rtl="0">
                        <a:lnSpc>
                          <a:spcPct val="115000"/>
                        </a:lnSpc>
                        <a:spcAft>
                          <a:spcPts val="0"/>
                        </a:spcAft>
                      </a:pPr>
                      <a:r>
                        <a:rPr lang="en-US" sz="1800" dirty="0">
                          <a:effectLst/>
                        </a:rPr>
                        <a:t>T1 loans- 90:10</a:t>
                      </a:r>
                      <a:endParaRPr lang="en-US" sz="2000" dirty="0">
                        <a:effectLst/>
                      </a:endParaRPr>
                    </a:p>
                    <a:p>
                      <a:pPr marL="457200" algn="l" rtl="0">
                        <a:lnSpc>
                          <a:spcPct val="115000"/>
                        </a:lnSpc>
                        <a:spcAft>
                          <a:spcPts val="0"/>
                        </a:spcAft>
                      </a:pPr>
                      <a:r>
                        <a:rPr lang="en-US" sz="1800" dirty="0">
                          <a:effectLst/>
                        </a:rPr>
                        <a:t>T2 loans- 80: 20</a:t>
                      </a:r>
                      <a:endParaRPr lang="en-US" sz="2000" dirty="0">
                        <a:effectLst/>
                      </a:endParaRPr>
                    </a:p>
                    <a:p>
                      <a:pPr algn="l" rtl="0">
                        <a:lnSpc>
                          <a:spcPct val="115000"/>
                        </a:lnSpc>
                        <a:spcAft>
                          <a:spcPts val="0"/>
                        </a:spcAft>
                      </a:pPr>
                      <a:r>
                        <a:rPr lang="en-US" sz="1800" dirty="0">
                          <a:effectLst/>
                        </a:rPr>
                        <a:t>The borrower’s contribution of equity would be in the form of cash or immovable property and will be required after approval of the loan.</a:t>
                      </a:r>
                      <a:endParaRPr lang="en-US" sz="2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8557787"/>
                  </a:ext>
                </a:extLst>
              </a:tr>
            </a:tbl>
          </a:graphicData>
        </a:graphic>
      </p:graphicFrame>
      <p:sp>
        <p:nvSpPr>
          <p:cNvPr id="4" name="Slide Number Placeholder 3"/>
          <p:cNvSpPr>
            <a:spLocks noGrp="1"/>
          </p:cNvSpPr>
          <p:nvPr>
            <p:ph type="sldNum" sz="quarter" idx="12"/>
          </p:nvPr>
        </p:nvSpPr>
        <p:spPr/>
        <p:txBody>
          <a:bodyPr/>
          <a:lstStyle/>
          <a:p>
            <a:pPr>
              <a:defRPr/>
            </a:pPr>
            <a:fld id="{E68CFAAA-0919-46C7-9EAC-9FD69E29CFDB}" type="slidenum">
              <a:rPr lang="en-US" smtClean="0"/>
              <a:pPr>
                <a:defRPr/>
              </a:pPr>
              <a:t>27</a:t>
            </a:fld>
            <a:endParaRPr lang="en-US" dirty="0"/>
          </a:p>
        </p:txBody>
      </p:sp>
    </p:spTree>
    <p:extLst>
      <p:ext uri="{BB962C8B-B14F-4D97-AF65-F5344CB8AC3E}">
        <p14:creationId xmlns:p14="http://schemas.microsoft.com/office/powerpoint/2010/main" val="5260481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68CFAAA-0919-46C7-9EAC-9FD69E29CFDB}" type="slidenum">
              <a:rPr lang="en-US" smtClean="0"/>
              <a:pPr>
                <a:defRPr/>
              </a:pPr>
              <a:t>28</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789526952"/>
              </p:ext>
            </p:extLst>
          </p:nvPr>
        </p:nvGraphicFramePr>
        <p:xfrm>
          <a:off x="228600" y="1367970"/>
          <a:ext cx="8610600" cy="5109029"/>
        </p:xfrm>
        <a:graphic>
          <a:graphicData uri="http://schemas.openxmlformats.org/drawingml/2006/table">
            <a:tbl>
              <a:tblPr firstRow="1" firstCol="1" bandRow="1">
                <a:tableStyleId>{2D5ABB26-0587-4C30-8999-92F81FD0307C}</a:tableStyleId>
              </a:tblPr>
              <a:tblGrid>
                <a:gridCol w="2667000">
                  <a:extLst>
                    <a:ext uri="{9D8B030D-6E8A-4147-A177-3AD203B41FA5}">
                      <a16:colId xmlns:a16="http://schemas.microsoft.com/office/drawing/2014/main" val="1665797607"/>
                    </a:ext>
                  </a:extLst>
                </a:gridCol>
                <a:gridCol w="5943600">
                  <a:extLst>
                    <a:ext uri="{9D8B030D-6E8A-4147-A177-3AD203B41FA5}">
                      <a16:colId xmlns:a16="http://schemas.microsoft.com/office/drawing/2014/main" val="545822358"/>
                    </a:ext>
                  </a:extLst>
                </a:gridCol>
              </a:tblGrid>
              <a:tr h="724127">
                <a:tc>
                  <a:txBody>
                    <a:bodyPr/>
                    <a:lstStyle/>
                    <a:p>
                      <a:pPr algn="justLow">
                        <a:lnSpc>
                          <a:spcPct val="115000"/>
                        </a:lnSpc>
                        <a:spcAft>
                          <a:spcPts val="0"/>
                        </a:spcAft>
                      </a:pPr>
                      <a:r>
                        <a:rPr lang="en-US" sz="2000" b="1" dirty="0">
                          <a:effectLst/>
                        </a:rPr>
                        <a:t>Focus on Women</a:t>
                      </a:r>
                      <a:endParaRPr lang="en-US" sz="20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Low">
                        <a:lnSpc>
                          <a:spcPct val="115000"/>
                        </a:lnSpc>
                        <a:spcAft>
                          <a:spcPts val="0"/>
                        </a:spcAft>
                      </a:pPr>
                      <a:r>
                        <a:rPr lang="en-US" sz="2000" dirty="0">
                          <a:effectLst/>
                        </a:rPr>
                        <a:t>25% of the loans will go to women borrowers.</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0134043"/>
                  </a:ext>
                </a:extLst>
              </a:tr>
              <a:tr h="1450010">
                <a:tc>
                  <a:txBody>
                    <a:bodyPr/>
                    <a:lstStyle/>
                    <a:p>
                      <a:pPr algn="justLow">
                        <a:lnSpc>
                          <a:spcPct val="115000"/>
                        </a:lnSpc>
                        <a:spcAft>
                          <a:spcPts val="0"/>
                        </a:spcAft>
                      </a:pPr>
                      <a:r>
                        <a:rPr lang="en-US" sz="2000" b="1" dirty="0">
                          <a:effectLst/>
                        </a:rPr>
                        <a:t>Security Requirements</a:t>
                      </a:r>
                      <a:endParaRPr lang="en-US" sz="20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Low">
                        <a:lnSpc>
                          <a:spcPct val="115000"/>
                        </a:lnSpc>
                        <a:spcAft>
                          <a:spcPts val="0"/>
                        </a:spcAft>
                      </a:pPr>
                      <a:r>
                        <a:rPr lang="en-US" sz="2000" dirty="0">
                          <a:effectLst/>
                        </a:rPr>
                        <a:t>Security arrangements will be as under:</a:t>
                      </a:r>
                    </a:p>
                    <a:p>
                      <a:pPr algn="justLow">
                        <a:lnSpc>
                          <a:spcPct val="115000"/>
                        </a:lnSpc>
                        <a:spcAft>
                          <a:spcPts val="0"/>
                        </a:spcAft>
                      </a:pPr>
                      <a:r>
                        <a:rPr lang="en-US" sz="2000" dirty="0">
                          <a:effectLst/>
                        </a:rPr>
                        <a:t>T1 loans: Clean, however, only personal guarantee of the borrower</a:t>
                      </a:r>
                    </a:p>
                    <a:p>
                      <a:pPr algn="justLow">
                        <a:lnSpc>
                          <a:spcPct val="115000"/>
                        </a:lnSpc>
                        <a:spcAft>
                          <a:spcPts val="0"/>
                        </a:spcAft>
                      </a:pPr>
                      <a:r>
                        <a:rPr lang="en-US" sz="2000" dirty="0">
                          <a:effectLst/>
                        </a:rPr>
                        <a:t>T2 loans: As per bank’s own credit </a:t>
                      </a:r>
                      <a:r>
                        <a:rPr lang="en-US" sz="2000" dirty="0" smtClean="0">
                          <a:effectLst/>
                        </a:rPr>
                        <a:t>policy</a:t>
                      </a: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3669171"/>
                  </a:ext>
                </a:extLst>
              </a:tr>
              <a:tr h="1484882">
                <a:tc>
                  <a:txBody>
                    <a:bodyPr/>
                    <a:lstStyle/>
                    <a:p>
                      <a:pPr algn="justLow">
                        <a:lnSpc>
                          <a:spcPct val="115000"/>
                        </a:lnSpc>
                        <a:spcAft>
                          <a:spcPts val="0"/>
                        </a:spcAft>
                      </a:pPr>
                      <a:r>
                        <a:rPr lang="en-US" sz="2000" b="1" dirty="0">
                          <a:effectLst/>
                        </a:rPr>
                        <a:t>Risk Mitigation</a:t>
                      </a:r>
                      <a:endParaRPr lang="en-US" sz="20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Low">
                        <a:lnSpc>
                          <a:spcPct val="115000"/>
                        </a:lnSpc>
                        <a:spcAft>
                          <a:spcPts val="0"/>
                        </a:spcAft>
                      </a:pPr>
                      <a:r>
                        <a:rPr lang="en-US" sz="2000" dirty="0">
                          <a:effectLst/>
                        </a:rPr>
                        <a:t>Government will bear credit losses (principal portion only) on the disbursed portfolio of the banks as under:</a:t>
                      </a:r>
                    </a:p>
                    <a:p>
                      <a:pPr algn="justLow">
                        <a:lnSpc>
                          <a:spcPct val="115000"/>
                        </a:lnSpc>
                        <a:spcAft>
                          <a:spcPts val="0"/>
                        </a:spcAft>
                      </a:pPr>
                      <a:r>
                        <a:rPr lang="en-US" sz="2000" dirty="0">
                          <a:effectLst/>
                        </a:rPr>
                        <a:t>T1 loans: Upto 50%</a:t>
                      </a:r>
                    </a:p>
                    <a:p>
                      <a:pPr algn="justLow">
                        <a:lnSpc>
                          <a:spcPct val="115000"/>
                        </a:lnSpc>
                        <a:spcAft>
                          <a:spcPts val="0"/>
                        </a:spcAft>
                      </a:pPr>
                      <a:r>
                        <a:rPr lang="en-US" sz="2000" dirty="0">
                          <a:effectLst/>
                        </a:rPr>
                        <a:t>T2 loans: Upto 10%</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0740013"/>
                  </a:ext>
                </a:extLst>
              </a:tr>
              <a:tr h="1450010">
                <a:tc>
                  <a:txBody>
                    <a:bodyPr/>
                    <a:lstStyle/>
                    <a:p>
                      <a:pPr algn="justLow">
                        <a:lnSpc>
                          <a:spcPct val="115000"/>
                        </a:lnSpc>
                        <a:spcAft>
                          <a:spcPts val="0"/>
                        </a:spcAft>
                      </a:pPr>
                      <a:r>
                        <a:rPr lang="en-US" sz="2000" b="1" dirty="0">
                          <a:effectLst/>
                        </a:rPr>
                        <a:t>Allocation in Budget</a:t>
                      </a:r>
                      <a:endParaRPr lang="en-US" sz="20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Low">
                        <a:lnSpc>
                          <a:spcPct val="115000"/>
                        </a:lnSpc>
                        <a:spcAft>
                          <a:spcPts val="0"/>
                        </a:spcAft>
                      </a:pPr>
                      <a:r>
                        <a:rPr lang="en-US" sz="2000" dirty="0">
                          <a:effectLst/>
                        </a:rPr>
                        <a:t>Finance Division shall allocate funds in each fiscal year’s budget as per estimates provided by SBP. Payment will be made on submission of consolidated claims of all the banks by the SBP.</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6418598"/>
                  </a:ext>
                </a:extLst>
              </a:tr>
            </a:tbl>
          </a:graphicData>
        </a:graphic>
      </p:graphicFrame>
      <p:sp>
        <p:nvSpPr>
          <p:cNvPr id="7" name="Title 1"/>
          <p:cNvSpPr>
            <a:spLocks noGrp="1"/>
          </p:cNvSpPr>
          <p:nvPr>
            <p:ph type="title"/>
          </p:nvPr>
        </p:nvSpPr>
        <p:spPr>
          <a:xfrm>
            <a:off x="216310" y="228600"/>
            <a:ext cx="8229600" cy="843116"/>
          </a:xfrm>
        </p:spPr>
        <p:txBody>
          <a:bodyPr>
            <a:noAutofit/>
          </a:bodyPr>
          <a:lstStyle/>
          <a:p>
            <a:r>
              <a:rPr lang="en-GB" sz="2800" dirty="0" smtClean="0">
                <a:latin typeface="Arial Black" panose="020B0A04020102020204" pitchFamily="34" charset="0"/>
              </a:rPr>
              <a:t>Prime Minister Kamyab </a:t>
            </a:r>
            <a:r>
              <a:rPr lang="en-GB" sz="2800" dirty="0" err="1" smtClean="0">
                <a:latin typeface="Arial Black" panose="020B0A04020102020204" pitchFamily="34" charset="0"/>
              </a:rPr>
              <a:t>Jawan</a:t>
            </a:r>
            <a:r>
              <a:rPr lang="en-GB" sz="2800" dirty="0">
                <a:latin typeface="Arial Black" panose="020B0A04020102020204" pitchFamily="34" charset="0"/>
              </a:rPr>
              <a:t> –Youth Entrepreneurship Scheme</a:t>
            </a:r>
            <a:r>
              <a:rPr lang="en-GB" sz="2800" dirty="0" smtClean="0">
                <a:latin typeface="Arial Black" panose="020B0A04020102020204" pitchFamily="34" charset="0"/>
              </a:rPr>
              <a:t/>
            </a:r>
            <a:br>
              <a:rPr lang="en-GB" sz="2800" dirty="0" smtClean="0">
                <a:latin typeface="Arial Black" panose="020B0A04020102020204" pitchFamily="34" charset="0"/>
              </a:rPr>
            </a:br>
            <a:endParaRPr lang="en-US" sz="2800" dirty="0">
              <a:latin typeface="Arial Black" panose="020B0A04020102020204" pitchFamily="34" charset="0"/>
            </a:endParaRPr>
          </a:p>
        </p:txBody>
      </p:sp>
    </p:spTree>
    <p:extLst>
      <p:ext uri="{BB962C8B-B14F-4D97-AF65-F5344CB8AC3E}">
        <p14:creationId xmlns:p14="http://schemas.microsoft.com/office/powerpoint/2010/main" val="13170227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68CFAAA-0919-46C7-9EAC-9FD69E29CFDB}" type="slidenum">
              <a:rPr lang="en-US" smtClean="0"/>
              <a:pPr>
                <a:defRPr/>
              </a:pPr>
              <a:t>29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812310024"/>
              </p:ext>
            </p:extLst>
          </p:nvPr>
        </p:nvGraphicFramePr>
        <p:xfrm>
          <a:off x="228600" y="1295400"/>
          <a:ext cx="8686800" cy="5426077"/>
        </p:xfrm>
        <a:graphic>
          <a:graphicData uri="http://schemas.openxmlformats.org/drawingml/2006/table">
            <a:tbl>
              <a:tblPr firstRow="1" firstCol="1" bandRow="1">
                <a:tableStyleId>{2D5ABB26-0587-4C30-8999-92F81FD0307C}</a:tableStyleId>
              </a:tblPr>
              <a:tblGrid>
                <a:gridCol w="1905000">
                  <a:extLst>
                    <a:ext uri="{9D8B030D-6E8A-4147-A177-3AD203B41FA5}">
                      <a16:colId xmlns:a16="http://schemas.microsoft.com/office/drawing/2014/main" val="4061112980"/>
                    </a:ext>
                  </a:extLst>
                </a:gridCol>
                <a:gridCol w="6781800">
                  <a:extLst>
                    <a:ext uri="{9D8B030D-6E8A-4147-A177-3AD203B41FA5}">
                      <a16:colId xmlns:a16="http://schemas.microsoft.com/office/drawing/2014/main" val="1584593387"/>
                    </a:ext>
                  </a:extLst>
                </a:gridCol>
              </a:tblGrid>
              <a:tr h="2524519">
                <a:tc>
                  <a:txBody>
                    <a:bodyPr/>
                    <a:lstStyle/>
                    <a:p>
                      <a:pPr algn="l">
                        <a:lnSpc>
                          <a:spcPct val="115000"/>
                        </a:lnSpc>
                        <a:spcAft>
                          <a:spcPts val="0"/>
                        </a:spcAft>
                      </a:pPr>
                      <a:r>
                        <a:rPr lang="en-US" sz="2000" b="1" dirty="0">
                          <a:effectLst/>
                        </a:rPr>
                        <a:t>Pricing</a:t>
                      </a:r>
                      <a:endParaRPr lang="en-US" sz="2000" b="1" dirty="0">
                        <a:effectLst/>
                        <a:latin typeface="Times New Roman" panose="02020603050405020304" pitchFamily="18" charset="0"/>
                        <a:ea typeface="Times New Roman" panose="02020603050405020304" pitchFamily="18" charset="0"/>
                      </a:endParaRPr>
                    </a:p>
                  </a:txBody>
                  <a:tcPr marL="40076" marR="40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lnSpc>
                          <a:spcPct val="115000"/>
                        </a:lnSpc>
                        <a:spcAft>
                          <a:spcPts val="0"/>
                        </a:spcAft>
                      </a:pPr>
                      <a:r>
                        <a:rPr lang="en-US" sz="2000" u="sng" dirty="0">
                          <a:effectLst/>
                        </a:rPr>
                        <a:t>Pricing for Working Capital &amp; Term Loans:</a:t>
                      </a:r>
                      <a:endParaRPr lang="en-US" sz="2000" dirty="0">
                        <a:effectLst/>
                      </a:endParaRPr>
                    </a:p>
                    <a:p>
                      <a:pPr algn="l">
                        <a:lnSpc>
                          <a:spcPct val="115000"/>
                        </a:lnSpc>
                        <a:spcAft>
                          <a:spcPts val="0"/>
                        </a:spcAft>
                      </a:pPr>
                      <a:r>
                        <a:rPr lang="en-US" sz="2000" dirty="0">
                          <a:effectLst/>
                        </a:rPr>
                        <a:t>T1 loans: 6% p.a. fixed for borrower. Government will pay the difference of the cost at KIBOR+500bps</a:t>
                      </a:r>
                    </a:p>
                    <a:p>
                      <a:pPr algn="l">
                        <a:lnSpc>
                          <a:spcPct val="115000"/>
                        </a:lnSpc>
                        <a:spcAft>
                          <a:spcPts val="0"/>
                        </a:spcAft>
                      </a:pPr>
                      <a:r>
                        <a:rPr lang="en-US" sz="2000" dirty="0">
                          <a:effectLst/>
                        </a:rPr>
                        <a:t>T2 loans: 8% p.a. fixed for borrower. Government will pay the difference of the cost at KIBOR+400bps</a:t>
                      </a:r>
                      <a:endParaRPr lang="en-US" sz="2000" dirty="0">
                        <a:effectLst/>
                        <a:latin typeface="Times New Roman" panose="02020603050405020304" pitchFamily="18" charset="0"/>
                        <a:ea typeface="Times New Roman" panose="02020603050405020304" pitchFamily="18" charset="0"/>
                      </a:endParaRPr>
                    </a:p>
                  </a:txBody>
                  <a:tcPr marL="40076" marR="40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5023470"/>
                  </a:ext>
                </a:extLst>
              </a:tr>
              <a:tr h="967186">
                <a:tc>
                  <a:txBody>
                    <a:bodyPr/>
                    <a:lstStyle/>
                    <a:p>
                      <a:pPr algn="l">
                        <a:lnSpc>
                          <a:spcPct val="115000"/>
                        </a:lnSpc>
                        <a:spcAft>
                          <a:spcPts val="0"/>
                        </a:spcAft>
                      </a:pPr>
                      <a:r>
                        <a:rPr lang="en-US" sz="2000" b="1" dirty="0" smtClean="0">
                          <a:effectLst/>
                        </a:rPr>
                        <a:t>Executing Agency</a:t>
                      </a:r>
                      <a:endParaRPr lang="en-US" sz="2000" b="1" dirty="0">
                        <a:effectLst/>
                        <a:latin typeface="Times New Roman" panose="02020603050405020304" pitchFamily="18" charset="0"/>
                        <a:ea typeface="Times New Roman" panose="02020603050405020304" pitchFamily="18" charset="0"/>
                      </a:endParaRPr>
                    </a:p>
                  </a:txBody>
                  <a:tcPr marL="40076" marR="40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lnSpc>
                          <a:spcPct val="115000"/>
                        </a:lnSpc>
                        <a:spcAft>
                          <a:spcPts val="0"/>
                        </a:spcAft>
                      </a:pPr>
                      <a:r>
                        <a:rPr lang="en-US" sz="2000" dirty="0" smtClean="0">
                          <a:effectLst/>
                        </a:rPr>
                        <a:t>NBP, Bank of Punjab and Bank of Khyber.</a:t>
                      </a:r>
                      <a:r>
                        <a:rPr lang="en-US" sz="2000" baseline="0" dirty="0" smtClean="0">
                          <a:effectLst/>
                        </a:rPr>
                        <a:t> </a:t>
                      </a:r>
                      <a:r>
                        <a:rPr lang="en-US" sz="2000" dirty="0" smtClean="0">
                          <a:effectLst/>
                        </a:rPr>
                        <a:t>NBP’s share in total disbursed loans will be upto 50%.</a:t>
                      </a:r>
                      <a:endParaRPr lang="en-US" sz="2000" dirty="0">
                        <a:effectLst/>
                        <a:latin typeface="Times New Roman" panose="02020603050405020304" pitchFamily="18" charset="0"/>
                        <a:ea typeface="Times New Roman" panose="02020603050405020304" pitchFamily="18" charset="0"/>
                      </a:endParaRPr>
                    </a:p>
                  </a:txBody>
                  <a:tcPr marL="40076" marR="40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4580700"/>
                  </a:ext>
                </a:extLst>
              </a:tr>
              <a:tr h="1934372">
                <a:tc>
                  <a:txBody>
                    <a:bodyPr/>
                    <a:lstStyle/>
                    <a:p>
                      <a:pPr algn="l">
                        <a:lnSpc>
                          <a:spcPct val="115000"/>
                        </a:lnSpc>
                        <a:spcAft>
                          <a:spcPts val="0"/>
                        </a:spcAft>
                      </a:pPr>
                      <a:r>
                        <a:rPr lang="en-US" sz="2000" b="1" dirty="0">
                          <a:effectLst/>
                        </a:rPr>
                        <a:t>Sectors and Products</a:t>
                      </a:r>
                      <a:endParaRPr lang="en-US" sz="2000" b="1" dirty="0">
                        <a:effectLst/>
                        <a:latin typeface="Times New Roman" panose="02020603050405020304" pitchFamily="18" charset="0"/>
                        <a:ea typeface="Times New Roman" panose="02020603050405020304" pitchFamily="18" charset="0"/>
                      </a:endParaRPr>
                    </a:p>
                  </a:txBody>
                  <a:tcPr marL="40076" marR="40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lnSpc>
                          <a:spcPct val="115000"/>
                        </a:lnSpc>
                        <a:spcAft>
                          <a:spcPts val="0"/>
                        </a:spcAft>
                      </a:pPr>
                      <a:r>
                        <a:rPr lang="en-US" sz="2000" dirty="0">
                          <a:effectLst/>
                        </a:rPr>
                        <a:t>All sectors. Standardized schemes/ projects/ undertakings designed by SMEDA, or projects designed by private sector service providers or by individuals, themselves will also be admissible.</a:t>
                      </a:r>
                      <a:endParaRPr lang="en-US" sz="2000" dirty="0">
                        <a:effectLst/>
                        <a:latin typeface="Times New Roman" panose="02020603050405020304" pitchFamily="18" charset="0"/>
                        <a:ea typeface="Times New Roman" panose="02020603050405020304" pitchFamily="18" charset="0"/>
                      </a:endParaRPr>
                    </a:p>
                  </a:txBody>
                  <a:tcPr marL="40076" marR="40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4006718"/>
                  </a:ext>
                </a:extLst>
              </a:tr>
            </a:tbl>
          </a:graphicData>
        </a:graphic>
      </p:graphicFrame>
      <p:sp>
        <p:nvSpPr>
          <p:cNvPr id="7" name="Title 1"/>
          <p:cNvSpPr>
            <a:spLocks noGrp="1"/>
          </p:cNvSpPr>
          <p:nvPr>
            <p:ph type="title"/>
          </p:nvPr>
        </p:nvSpPr>
        <p:spPr>
          <a:xfrm>
            <a:off x="199768" y="452283"/>
            <a:ext cx="8229600" cy="843116"/>
          </a:xfrm>
        </p:spPr>
        <p:txBody>
          <a:bodyPr>
            <a:noAutofit/>
          </a:bodyPr>
          <a:lstStyle/>
          <a:p>
            <a:r>
              <a:rPr lang="en-GB" sz="2800" dirty="0" smtClean="0">
                <a:latin typeface="Arial Black" panose="020B0A04020102020204" pitchFamily="34" charset="0"/>
              </a:rPr>
              <a:t>Prime Minister Kamyab </a:t>
            </a:r>
            <a:r>
              <a:rPr lang="en-GB" sz="2800" dirty="0" err="1" smtClean="0">
                <a:latin typeface="Arial Black" panose="020B0A04020102020204" pitchFamily="34" charset="0"/>
              </a:rPr>
              <a:t>Jawan</a:t>
            </a:r>
            <a:r>
              <a:rPr lang="en-GB" sz="2800" dirty="0">
                <a:latin typeface="Arial Black" panose="020B0A04020102020204" pitchFamily="34" charset="0"/>
              </a:rPr>
              <a:t> –Youth Entrepreneurship Scheme</a:t>
            </a:r>
            <a:r>
              <a:rPr lang="en-GB" sz="2800" dirty="0" smtClean="0">
                <a:latin typeface="Arial Black" panose="020B0A04020102020204" pitchFamily="34" charset="0"/>
              </a:rPr>
              <a:t/>
            </a:r>
            <a:br>
              <a:rPr lang="en-GB" sz="2800" dirty="0" smtClean="0">
                <a:latin typeface="Arial Black" panose="020B0A04020102020204" pitchFamily="34" charset="0"/>
              </a:rPr>
            </a:br>
            <a:endParaRPr lang="en-US" sz="2800" dirty="0">
              <a:latin typeface="Arial Black" panose="020B0A04020102020204" pitchFamily="34" charset="0"/>
            </a:endParaRPr>
          </a:p>
        </p:txBody>
      </p:sp>
    </p:spTree>
    <p:extLst>
      <p:ext uri="{BB962C8B-B14F-4D97-AF65-F5344CB8AC3E}">
        <p14:creationId xmlns:p14="http://schemas.microsoft.com/office/powerpoint/2010/main" val="1126711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3879" y="152636"/>
            <a:ext cx="7833321" cy="747490"/>
          </a:xfrm>
        </p:spPr>
        <p:txBody>
          <a:bodyPr>
            <a:normAutofit/>
          </a:bodyPr>
          <a:lstStyle/>
          <a:p>
            <a:r>
              <a:rPr lang="en-US" sz="3200" b="1" dirty="0" smtClean="0">
                <a:latin typeface="Arial Black" panose="020B0A04020102020204" pitchFamily="34" charset="0"/>
              </a:rPr>
              <a:t>SBP Definition for SE &amp; ME-SME</a:t>
            </a:r>
            <a:endParaRPr lang="en-US" sz="3200" b="1" dirty="0">
              <a:latin typeface="Arial Black" panose="020B0A04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41875006"/>
              </p:ext>
            </p:extLst>
          </p:nvPr>
        </p:nvGraphicFramePr>
        <p:xfrm>
          <a:off x="609601" y="1600201"/>
          <a:ext cx="8000999" cy="3581401"/>
        </p:xfrm>
        <a:graphic>
          <a:graphicData uri="http://schemas.openxmlformats.org/drawingml/2006/table">
            <a:tbl>
              <a:tblPr firstRow="1" bandRow="1">
                <a:tableStyleId>{BC89EF96-8CEA-46FF-86C4-4CE0E7609802}</a:tableStyleId>
              </a:tblPr>
              <a:tblGrid>
                <a:gridCol w="2000250">
                  <a:extLst>
                    <a:ext uri="{9D8B030D-6E8A-4147-A177-3AD203B41FA5}">
                      <a16:colId xmlns:a16="http://schemas.microsoft.com/office/drawing/2014/main" val="616204170"/>
                    </a:ext>
                  </a:extLst>
                </a:gridCol>
                <a:gridCol w="1964210">
                  <a:extLst>
                    <a:ext uri="{9D8B030D-6E8A-4147-A177-3AD203B41FA5}">
                      <a16:colId xmlns:a16="http://schemas.microsoft.com/office/drawing/2014/main" val="2160464760"/>
                    </a:ext>
                  </a:extLst>
                </a:gridCol>
                <a:gridCol w="1814039">
                  <a:extLst>
                    <a:ext uri="{9D8B030D-6E8A-4147-A177-3AD203B41FA5}">
                      <a16:colId xmlns:a16="http://schemas.microsoft.com/office/drawing/2014/main" val="1064902976"/>
                    </a:ext>
                  </a:extLst>
                </a:gridCol>
                <a:gridCol w="2222500">
                  <a:extLst>
                    <a:ext uri="{9D8B030D-6E8A-4147-A177-3AD203B41FA5}">
                      <a16:colId xmlns:a16="http://schemas.microsoft.com/office/drawing/2014/main" val="4034021463"/>
                    </a:ext>
                  </a:extLst>
                </a:gridCol>
              </a:tblGrid>
              <a:tr h="682984">
                <a:tc>
                  <a:txBody>
                    <a:bodyPr/>
                    <a:lstStyle/>
                    <a:p>
                      <a:pPr algn="ctr"/>
                      <a:r>
                        <a:rPr lang="en-US" sz="1800" dirty="0" smtClean="0"/>
                        <a:t>Enterprises</a:t>
                      </a:r>
                      <a:endParaRPr lang="en-US" sz="1800" dirty="0">
                        <a:solidFill>
                          <a:schemeClr val="tx1"/>
                        </a:solidFill>
                      </a:endParaRPr>
                    </a:p>
                  </a:txBody>
                  <a:tcPr/>
                </a:tc>
                <a:tc>
                  <a:txBody>
                    <a:bodyPr/>
                    <a:lstStyle/>
                    <a:p>
                      <a:pPr algn="ctr"/>
                      <a:r>
                        <a:rPr lang="en-US" sz="1800" dirty="0" smtClean="0"/>
                        <a:t>No. of Employees*</a:t>
                      </a:r>
                      <a:endParaRPr lang="en-US" sz="1800" dirty="0">
                        <a:solidFill>
                          <a:schemeClr val="tx1"/>
                        </a:solidFill>
                      </a:endParaRPr>
                    </a:p>
                  </a:txBody>
                  <a:tcPr/>
                </a:tc>
                <a:tc>
                  <a:txBody>
                    <a:bodyPr/>
                    <a:lstStyle/>
                    <a:p>
                      <a:pPr algn="ctr"/>
                      <a:r>
                        <a:rPr lang="en-US" sz="1800" dirty="0" smtClean="0"/>
                        <a:t>Annual</a:t>
                      </a:r>
                      <a:r>
                        <a:rPr lang="en-US" sz="1800" baseline="0" dirty="0" smtClean="0"/>
                        <a:t> Sales Turnover</a:t>
                      </a:r>
                      <a:endParaRPr lang="en-US" sz="1800" dirty="0">
                        <a:solidFill>
                          <a:schemeClr val="tx1"/>
                        </a:solidFill>
                      </a:endParaRPr>
                    </a:p>
                  </a:txBody>
                  <a:tcPr/>
                </a:tc>
                <a:tc>
                  <a:txBody>
                    <a:bodyPr/>
                    <a:lstStyle/>
                    <a:p>
                      <a:pPr algn="ctr"/>
                      <a:r>
                        <a:rPr lang="en-US" sz="1800" dirty="0" smtClean="0"/>
                        <a:t>Financing Limit</a:t>
                      </a:r>
                      <a:r>
                        <a:rPr lang="en-US" dirty="0" smtClean="0"/>
                        <a:t>**</a:t>
                      </a:r>
                      <a:endParaRPr lang="en-US" sz="1800" baseline="30000" dirty="0">
                        <a:solidFill>
                          <a:schemeClr val="tx1"/>
                        </a:solidFill>
                      </a:endParaRPr>
                    </a:p>
                  </a:txBody>
                  <a:tcPr/>
                </a:tc>
                <a:extLst>
                  <a:ext uri="{0D108BD9-81ED-4DB2-BD59-A6C34878D82A}">
                    <a16:rowId xmlns:a16="http://schemas.microsoft.com/office/drawing/2014/main" val="2221816976"/>
                  </a:ext>
                </a:extLst>
              </a:tr>
              <a:tr h="1214193">
                <a:tc>
                  <a:txBody>
                    <a:bodyPr/>
                    <a:lstStyle/>
                    <a:p>
                      <a:r>
                        <a:rPr lang="en-US" sz="1800" dirty="0" smtClean="0"/>
                        <a:t>Small Enterprises</a:t>
                      </a:r>
                      <a:endParaRPr lang="en-US" sz="1800" b="1" dirty="0"/>
                    </a:p>
                  </a:txBody>
                  <a:tcPr anchor="ctr"/>
                </a:tc>
                <a:tc>
                  <a:txBody>
                    <a:bodyPr/>
                    <a:lstStyle/>
                    <a:p>
                      <a:r>
                        <a:rPr lang="en-US" sz="1800" baseline="0" dirty="0" smtClean="0"/>
                        <a:t> upto </a:t>
                      </a:r>
                      <a:r>
                        <a:rPr lang="en-US" sz="1800" dirty="0" smtClean="0"/>
                        <a:t>50</a:t>
                      </a:r>
                      <a:endParaRPr lang="en-US" sz="1800" dirty="0"/>
                    </a:p>
                  </a:txBody>
                  <a:tcPr anchor="ctr"/>
                </a:tc>
                <a:tc>
                  <a:txBody>
                    <a:bodyPr/>
                    <a:lstStyle/>
                    <a:p>
                      <a:r>
                        <a:rPr lang="en-US" sz="1800" dirty="0" smtClean="0"/>
                        <a:t>Upto 150</a:t>
                      </a:r>
                      <a:r>
                        <a:rPr lang="en-US" sz="1800" baseline="0" dirty="0" smtClean="0"/>
                        <a:t> million</a:t>
                      </a:r>
                      <a:endParaRPr lang="en-US" sz="1800" dirty="0"/>
                    </a:p>
                  </a:txBody>
                  <a:tcPr anchor="ctr"/>
                </a:tc>
                <a:tc>
                  <a:txBody>
                    <a:bodyPr/>
                    <a:lstStyle/>
                    <a:p>
                      <a:r>
                        <a:rPr lang="en-US" sz="1800" dirty="0" smtClean="0"/>
                        <a:t>Upto Rs. 25 million</a:t>
                      </a:r>
                      <a:endParaRPr lang="en-US" sz="1800" dirty="0"/>
                    </a:p>
                  </a:txBody>
                  <a:tcPr anchor="ctr"/>
                </a:tc>
                <a:extLst>
                  <a:ext uri="{0D108BD9-81ED-4DB2-BD59-A6C34878D82A}">
                    <a16:rowId xmlns:a16="http://schemas.microsoft.com/office/drawing/2014/main" val="1167554769"/>
                  </a:ext>
                </a:extLst>
              </a:tr>
              <a:tr h="1684224">
                <a:tc>
                  <a:txBody>
                    <a:bodyPr/>
                    <a:lstStyle/>
                    <a:p>
                      <a:r>
                        <a:rPr lang="en-US" sz="1800" dirty="0" smtClean="0"/>
                        <a:t>Medium Enterprises</a:t>
                      </a:r>
                      <a:endParaRPr lang="en-US" sz="1800" b="1" dirty="0"/>
                    </a:p>
                  </a:txBody>
                  <a:tcPr anchor="ctr"/>
                </a:tc>
                <a:tc>
                  <a:txBody>
                    <a:bodyPr/>
                    <a:lstStyle/>
                    <a:p>
                      <a:r>
                        <a:rPr lang="en-US" sz="1800" kern="1200" dirty="0" smtClean="0">
                          <a:effectLst/>
                        </a:rPr>
                        <a:t>51-250  </a:t>
                      </a:r>
                    </a:p>
                    <a:p>
                      <a:r>
                        <a:rPr lang="en-US" sz="1800" kern="1200" dirty="0" smtClean="0">
                          <a:effectLst/>
                        </a:rPr>
                        <a:t>(Mfg. &amp; Service) </a:t>
                      </a:r>
                    </a:p>
                    <a:p>
                      <a:endParaRPr lang="en-US" sz="1800" kern="1200" dirty="0" smtClean="0">
                        <a:effectLst/>
                      </a:endParaRPr>
                    </a:p>
                    <a:p>
                      <a:r>
                        <a:rPr lang="en-US" sz="1800" kern="1200" dirty="0" smtClean="0">
                          <a:effectLst/>
                        </a:rPr>
                        <a:t>51-100  </a:t>
                      </a:r>
                    </a:p>
                    <a:p>
                      <a:r>
                        <a:rPr lang="en-US" sz="1800" kern="1200" dirty="0" smtClean="0">
                          <a:effectLst/>
                        </a:rPr>
                        <a:t>(Trading) </a:t>
                      </a:r>
                      <a:endParaRPr lang="en-US" sz="1800" dirty="0"/>
                    </a:p>
                  </a:txBody>
                  <a:tcPr anchor="ctr"/>
                </a:tc>
                <a:tc>
                  <a:txBody>
                    <a:bodyPr/>
                    <a:lstStyle/>
                    <a:p>
                      <a:r>
                        <a:rPr lang="en-US" sz="1800" kern="1200" dirty="0" smtClean="0">
                          <a:effectLst/>
                        </a:rPr>
                        <a:t>Above Rs 150 million &amp; up to </a:t>
                      </a:r>
                    </a:p>
                    <a:p>
                      <a:r>
                        <a:rPr lang="en-US" sz="1800" kern="1200" dirty="0" smtClean="0">
                          <a:effectLst/>
                        </a:rPr>
                        <a:t>Rs 800 million</a:t>
                      </a:r>
                    </a:p>
                    <a:p>
                      <a:endParaRPr lang="en-US" sz="1800" dirty="0"/>
                    </a:p>
                  </a:txBody>
                  <a:tcPr anchor="ctr"/>
                </a:tc>
                <a:tc>
                  <a:txBody>
                    <a:bodyPr/>
                    <a:lstStyle/>
                    <a:p>
                      <a:r>
                        <a:rPr lang="en-US" sz="1800" dirty="0" smtClean="0"/>
                        <a:t>Upto Rs. 200 million</a:t>
                      </a:r>
                      <a:endParaRPr lang="en-US" sz="1800" dirty="0"/>
                    </a:p>
                  </a:txBody>
                  <a:tcPr anchor="ctr"/>
                </a:tc>
                <a:extLst>
                  <a:ext uri="{0D108BD9-81ED-4DB2-BD59-A6C34878D82A}">
                    <a16:rowId xmlns:a16="http://schemas.microsoft.com/office/drawing/2014/main" val="3828141552"/>
                  </a:ext>
                </a:extLst>
              </a:tr>
            </a:tbl>
          </a:graphicData>
        </a:graphic>
      </p:graphicFrame>
      <p:sp>
        <p:nvSpPr>
          <p:cNvPr id="5" name="Rectangle 4"/>
          <p:cNvSpPr/>
          <p:nvPr/>
        </p:nvSpPr>
        <p:spPr>
          <a:xfrm>
            <a:off x="457199" y="5334000"/>
            <a:ext cx="4758097" cy="646331"/>
          </a:xfrm>
          <a:prstGeom prst="rect">
            <a:avLst/>
          </a:prstGeom>
        </p:spPr>
        <p:txBody>
          <a:bodyPr wrap="none">
            <a:spAutoFit/>
          </a:bodyPr>
          <a:lstStyle/>
          <a:p>
            <a:r>
              <a:rPr lang="en-US" dirty="0" smtClean="0">
                <a:latin typeface="Calibri" panose="020F0502020204030204" pitchFamily="34" charset="0"/>
                <a:ea typeface="Calibri" panose="020F0502020204030204" pitchFamily="34" charset="0"/>
                <a:cs typeface="Arial" panose="020B0604020202020204" pitchFamily="34" charset="0"/>
              </a:rPr>
              <a:t>  *Including contract employees</a:t>
            </a:r>
          </a:p>
          <a:p>
            <a:r>
              <a:rPr lang="en-US" dirty="0" smtClean="0">
                <a:latin typeface="Calibri" panose="020F0502020204030204" pitchFamily="34" charset="0"/>
                <a:ea typeface="Calibri" panose="020F0502020204030204" pitchFamily="34" charset="0"/>
                <a:cs typeface="Arial" panose="020B0604020202020204" pitchFamily="34" charset="0"/>
              </a:rPr>
              <a:t>**From </a:t>
            </a:r>
            <a:r>
              <a:rPr lang="en-US" dirty="0">
                <a:latin typeface="Calibri" panose="020F0502020204030204" pitchFamily="34" charset="0"/>
                <a:ea typeface="Calibri" panose="020F0502020204030204" pitchFamily="34" charset="0"/>
                <a:cs typeface="Arial" panose="020B0604020202020204" pitchFamily="34" charset="0"/>
              </a:rPr>
              <a:t>a single Bank/DFI or from all banks/DFIs</a:t>
            </a:r>
            <a:endParaRPr lang="en-US" dirty="0"/>
          </a:p>
        </p:txBody>
      </p:sp>
    </p:spTree>
    <p:extLst>
      <p:ext uri="{BB962C8B-B14F-4D97-AF65-F5344CB8AC3E}">
        <p14:creationId xmlns:p14="http://schemas.microsoft.com/office/powerpoint/2010/main" val="68145605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4340" y="-32084"/>
            <a:ext cx="7902860" cy="1175084"/>
          </a:xfrm>
        </p:spPr>
        <p:txBody>
          <a:bodyPr/>
          <a:lstStyle/>
          <a:p>
            <a:pPr algn="l"/>
            <a:r>
              <a:rPr lang="en-US" sz="3200" dirty="0" smtClean="0">
                <a:latin typeface="Arial Black" panose="020B0A04020102020204" pitchFamily="34" charset="0"/>
              </a:rPr>
              <a:t>SBP Financing </a:t>
            </a:r>
            <a:r>
              <a:rPr lang="en-US" sz="3200" dirty="0">
                <a:latin typeface="Arial Black" panose="020B0A04020102020204" pitchFamily="34" charset="0"/>
              </a:rPr>
              <a:t>Facilities for Exporters</a:t>
            </a:r>
          </a:p>
        </p:txBody>
      </p:sp>
      <p:sp>
        <p:nvSpPr>
          <p:cNvPr id="2" name="Content Placeholder 1"/>
          <p:cNvSpPr>
            <a:spLocks noGrp="1"/>
          </p:cNvSpPr>
          <p:nvPr>
            <p:ph idx="1"/>
          </p:nvPr>
        </p:nvSpPr>
        <p:spPr>
          <a:xfrm>
            <a:off x="174340" y="1384882"/>
            <a:ext cx="8664860" cy="5320718"/>
          </a:xfrm>
        </p:spPr>
        <p:txBody>
          <a:bodyPr>
            <a:normAutofit/>
          </a:bodyPr>
          <a:lstStyle/>
          <a:p>
            <a:pPr marL="0" indent="0">
              <a:spcBef>
                <a:spcPts val="0"/>
              </a:spcBef>
              <a:buNone/>
            </a:pPr>
            <a:r>
              <a:rPr lang="en-US" sz="2000" b="1" u="sng" dirty="0" smtClean="0"/>
              <a:t>Export </a:t>
            </a:r>
            <a:r>
              <a:rPr lang="en-US" sz="2000" b="1" u="sng" dirty="0"/>
              <a:t>Finance Scheme/ Islamic Export Finance Scheme (EFS/IERS) </a:t>
            </a:r>
          </a:p>
          <a:p>
            <a:pPr>
              <a:lnSpc>
                <a:spcPct val="150000"/>
              </a:lnSpc>
            </a:pPr>
            <a:r>
              <a:rPr lang="en-US" sz="2400" dirty="0" smtClean="0"/>
              <a:t>A </a:t>
            </a:r>
            <a:r>
              <a:rPr lang="en-US" sz="2400" dirty="0"/>
              <a:t>short-term financing facility for exports of value added goods available through Banks. </a:t>
            </a:r>
          </a:p>
          <a:p>
            <a:pPr>
              <a:lnSpc>
                <a:spcPct val="150000"/>
              </a:lnSpc>
            </a:pPr>
            <a:r>
              <a:rPr lang="en-US" sz="2400" dirty="0" smtClean="0"/>
              <a:t>Financing for max 180 </a:t>
            </a:r>
            <a:r>
              <a:rPr lang="en-US" sz="2400" dirty="0"/>
              <a:t>days.</a:t>
            </a:r>
          </a:p>
          <a:p>
            <a:pPr>
              <a:lnSpc>
                <a:spcPct val="150000"/>
              </a:lnSpc>
            </a:pPr>
            <a:r>
              <a:rPr lang="en-US" sz="2400" dirty="0" smtClean="0"/>
              <a:t>Existing mark-up </a:t>
            </a:r>
            <a:r>
              <a:rPr lang="en-US" sz="2400" dirty="0"/>
              <a:t>under EFS is 3% p.a.  </a:t>
            </a:r>
          </a:p>
          <a:p>
            <a:pPr>
              <a:lnSpc>
                <a:spcPct val="150000"/>
              </a:lnSpc>
            </a:pPr>
            <a:r>
              <a:rPr lang="en-US" sz="2400" dirty="0" smtClean="0"/>
              <a:t>Shariah </a:t>
            </a:r>
            <a:r>
              <a:rPr lang="en-US" sz="2400" dirty="0"/>
              <a:t>compliant </a:t>
            </a:r>
            <a:r>
              <a:rPr lang="en-US" sz="2400" dirty="0" smtClean="0"/>
              <a:t>version (IERS) available</a:t>
            </a:r>
            <a:r>
              <a:rPr lang="en-US" sz="2400" dirty="0"/>
              <a:t>.</a:t>
            </a:r>
          </a:p>
          <a:p>
            <a:pPr>
              <a:lnSpc>
                <a:spcPct val="150000"/>
              </a:lnSpc>
            </a:pPr>
            <a:r>
              <a:rPr lang="en-US" sz="2400" dirty="0" smtClean="0"/>
              <a:t>Higher </a:t>
            </a:r>
            <a:r>
              <a:rPr lang="en-US" sz="2400" dirty="0"/>
              <a:t>export performance </a:t>
            </a:r>
            <a:r>
              <a:rPr lang="en-US" sz="2400" dirty="0" smtClean="0"/>
              <a:t>qualifies for </a:t>
            </a:r>
            <a:r>
              <a:rPr lang="en-US" sz="2400" dirty="0"/>
              <a:t>further rebate.</a:t>
            </a:r>
          </a:p>
          <a:p>
            <a:pPr>
              <a:lnSpc>
                <a:spcPct val="150000"/>
              </a:lnSpc>
            </a:pPr>
            <a:r>
              <a:rPr lang="en-US" sz="2400" dirty="0" smtClean="0"/>
              <a:t>Higher </a:t>
            </a:r>
            <a:r>
              <a:rPr lang="en-US" sz="2400" dirty="0"/>
              <a:t>banks spread for the SME exporters</a:t>
            </a:r>
            <a:r>
              <a:rPr lang="en-US" sz="2400" dirty="0" smtClean="0"/>
              <a:t>.</a:t>
            </a:r>
          </a:p>
          <a:p>
            <a:pPr marL="0" indent="0">
              <a:buNone/>
            </a:pPr>
            <a:endParaRPr lang="en-US" sz="2200" dirty="0"/>
          </a:p>
          <a:p>
            <a:endParaRPr lang="en-US" sz="1800" dirty="0"/>
          </a:p>
        </p:txBody>
      </p:sp>
    </p:spTree>
    <p:extLst>
      <p:ext uri="{BB962C8B-B14F-4D97-AF65-F5344CB8AC3E}">
        <p14:creationId xmlns:p14="http://schemas.microsoft.com/office/powerpoint/2010/main" val="4249076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4340" y="-32084"/>
            <a:ext cx="7902860" cy="1175084"/>
          </a:xfrm>
        </p:spPr>
        <p:txBody>
          <a:bodyPr/>
          <a:lstStyle/>
          <a:p>
            <a:pPr algn="l"/>
            <a:r>
              <a:rPr lang="en-US" sz="3200" dirty="0" smtClean="0">
                <a:latin typeface="Arial Black" panose="020B0A04020102020204" pitchFamily="34" charset="0"/>
              </a:rPr>
              <a:t>SBP Financing </a:t>
            </a:r>
            <a:r>
              <a:rPr lang="en-US" sz="3200" dirty="0">
                <a:latin typeface="Arial Black" panose="020B0A04020102020204" pitchFamily="34" charset="0"/>
              </a:rPr>
              <a:t>Facilities for Exporters</a:t>
            </a:r>
          </a:p>
        </p:txBody>
      </p:sp>
      <p:sp>
        <p:nvSpPr>
          <p:cNvPr id="2" name="Content Placeholder 1"/>
          <p:cNvSpPr>
            <a:spLocks noGrp="1"/>
          </p:cNvSpPr>
          <p:nvPr>
            <p:ph idx="1"/>
          </p:nvPr>
        </p:nvSpPr>
        <p:spPr>
          <a:xfrm>
            <a:off x="174340" y="1384882"/>
            <a:ext cx="8741060" cy="5320718"/>
          </a:xfrm>
        </p:spPr>
        <p:txBody>
          <a:bodyPr>
            <a:normAutofit/>
          </a:bodyPr>
          <a:lstStyle/>
          <a:p>
            <a:pPr marL="0" indent="0">
              <a:buNone/>
            </a:pPr>
            <a:r>
              <a:rPr lang="en-US" sz="2000" b="1" u="sng" dirty="0" smtClean="0"/>
              <a:t>Long-Term </a:t>
            </a:r>
            <a:r>
              <a:rPr lang="en-US" sz="2000" b="1" u="sng" dirty="0"/>
              <a:t>Financing Facility (LTFF)</a:t>
            </a:r>
            <a:endParaRPr lang="en-US" sz="2000" dirty="0"/>
          </a:p>
          <a:p>
            <a:pPr>
              <a:lnSpc>
                <a:spcPct val="150000"/>
              </a:lnSpc>
            </a:pPr>
            <a:r>
              <a:rPr lang="en-US" sz="2400" dirty="0" smtClean="0"/>
              <a:t>For </a:t>
            </a:r>
            <a:r>
              <a:rPr lang="en-US" sz="2400" dirty="0"/>
              <a:t>purchase of </a:t>
            </a:r>
            <a:r>
              <a:rPr lang="en-US" sz="2400" dirty="0" smtClean="0"/>
              <a:t>imported/locally </a:t>
            </a:r>
            <a:r>
              <a:rPr lang="en-US" sz="2400" dirty="0"/>
              <a:t>manufactured new plant </a:t>
            </a:r>
            <a:r>
              <a:rPr lang="en-US" sz="2400" dirty="0" smtClean="0"/>
              <a:t>&amp; machinery</a:t>
            </a:r>
            <a:r>
              <a:rPr lang="en-US" sz="2400" dirty="0"/>
              <a:t>. </a:t>
            </a:r>
          </a:p>
          <a:p>
            <a:pPr>
              <a:lnSpc>
                <a:spcPct val="150000"/>
              </a:lnSpc>
            </a:pPr>
            <a:r>
              <a:rPr lang="en-US" sz="2400" dirty="0" smtClean="0"/>
              <a:t>Available </a:t>
            </a:r>
            <a:r>
              <a:rPr lang="en-US" sz="2400" dirty="0"/>
              <a:t>for export-oriented projects through Banks/DFIs.</a:t>
            </a:r>
          </a:p>
          <a:p>
            <a:pPr>
              <a:lnSpc>
                <a:spcPct val="150000"/>
              </a:lnSpc>
            </a:pPr>
            <a:r>
              <a:rPr lang="en-US" sz="2400" dirty="0" smtClean="0"/>
              <a:t>Max financing </a:t>
            </a:r>
            <a:r>
              <a:rPr lang="en-US" sz="2400" dirty="0"/>
              <a:t>period </a:t>
            </a:r>
            <a:r>
              <a:rPr lang="en-US" sz="2400" dirty="0" smtClean="0"/>
              <a:t>10 years including grace period of up to 2 yr.</a:t>
            </a:r>
            <a:endParaRPr lang="en-US" sz="2400" dirty="0"/>
          </a:p>
          <a:p>
            <a:pPr>
              <a:lnSpc>
                <a:spcPct val="150000"/>
              </a:lnSpc>
            </a:pPr>
            <a:r>
              <a:rPr lang="en-US" sz="2400" dirty="0" smtClean="0"/>
              <a:t>Mark-up </a:t>
            </a:r>
            <a:r>
              <a:rPr lang="en-US" sz="2400" dirty="0"/>
              <a:t>rate is 6% p.a. except for textile sector </a:t>
            </a:r>
            <a:r>
              <a:rPr lang="en-US" sz="2400" dirty="0" smtClean="0"/>
              <a:t>5</a:t>
            </a:r>
            <a:r>
              <a:rPr lang="en-US" sz="2400" dirty="0"/>
              <a:t>% p.a. </a:t>
            </a:r>
            <a:endParaRPr lang="en-US" sz="2400" dirty="0" smtClean="0"/>
          </a:p>
          <a:p>
            <a:pPr>
              <a:lnSpc>
                <a:spcPct val="150000"/>
              </a:lnSpc>
            </a:pPr>
            <a:r>
              <a:rPr lang="en-US" sz="2400" dirty="0" smtClean="0"/>
              <a:t>Financing limit per project </a:t>
            </a:r>
            <a:r>
              <a:rPr lang="en-US" sz="2400" dirty="0" err="1" smtClean="0"/>
              <a:t>Rs</a:t>
            </a:r>
            <a:r>
              <a:rPr lang="en-US" sz="2400" dirty="0" smtClean="0"/>
              <a:t> 2.5 Billion</a:t>
            </a:r>
            <a:endParaRPr lang="en-US" sz="2400" dirty="0"/>
          </a:p>
          <a:p>
            <a:pPr>
              <a:lnSpc>
                <a:spcPct val="150000"/>
              </a:lnSpc>
            </a:pPr>
            <a:r>
              <a:rPr lang="en-US" sz="2400" dirty="0" smtClean="0"/>
              <a:t>Shariah </a:t>
            </a:r>
            <a:r>
              <a:rPr lang="en-US" sz="2400" dirty="0"/>
              <a:t>compliant structure </a:t>
            </a:r>
            <a:r>
              <a:rPr lang="en-US" sz="2400" dirty="0" smtClean="0"/>
              <a:t>available.</a:t>
            </a:r>
            <a:endParaRPr lang="en-US" sz="2200" dirty="0" smtClean="0"/>
          </a:p>
          <a:p>
            <a:endParaRPr lang="en-US" sz="1800" dirty="0"/>
          </a:p>
        </p:txBody>
      </p:sp>
    </p:spTree>
    <p:extLst>
      <p:ext uri="{BB962C8B-B14F-4D97-AF65-F5344CB8AC3E}">
        <p14:creationId xmlns:p14="http://schemas.microsoft.com/office/powerpoint/2010/main" val="22925095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9531" y="304800"/>
            <a:ext cx="7947669" cy="609600"/>
          </a:xfrm>
        </p:spPr>
        <p:txBody>
          <a:bodyPr>
            <a:normAutofit fontScale="90000"/>
          </a:bodyPr>
          <a:lstStyle/>
          <a:p>
            <a:pPr algn="l"/>
            <a:r>
              <a:rPr lang="en-US" altLang="en-US" sz="3200" spc="100" dirty="0" smtClean="0">
                <a:solidFill>
                  <a:schemeClr val="bg2">
                    <a:lumMod val="10000"/>
                  </a:schemeClr>
                </a:solidFill>
                <a:latin typeface="Arial Black" panose="020B0A04020102020204" pitchFamily="34" charset="0"/>
              </a:rPr>
              <a:t>SBP Refinance Schemes for SMEs-summarized</a:t>
            </a:r>
            <a:endParaRPr lang="en-US" sz="3200" dirty="0">
              <a:solidFill>
                <a:schemeClr val="bg2">
                  <a:lumMod val="10000"/>
                </a:schemeClr>
              </a:solidFill>
              <a:latin typeface="Arial Black" panose="020B0A040201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702328063"/>
              </p:ext>
            </p:extLst>
          </p:nvPr>
        </p:nvGraphicFramePr>
        <p:xfrm>
          <a:off x="129531" y="1371600"/>
          <a:ext cx="8853831" cy="5228918"/>
        </p:xfrm>
        <a:graphic>
          <a:graphicData uri="http://schemas.openxmlformats.org/drawingml/2006/table">
            <a:tbl>
              <a:tblPr firstRow="1" firstCol="1" bandRow="1">
                <a:tableStyleId>{BC89EF96-8CEA-46FF-86C4-4CE0E7609802}</a:tableStyleId>
              </a:tblPr>
              <a:tblGrid>
                <a:gridCol w="4061469">
                  <a:extLst>
                    <a:ext uri="{9D8B030D-6E8A-4147-A177-3AD203B41FA5}">
                      <a16:colId xmlns:a16="http://schemas.microsoft.com/office/drawing/2014/main" val="3504995625"/>
                    </a:ext>
                  </a:extLst>
                </a:gridCol>
                <a:gridCol w="2646361">
                  <a:extLst>
                    <a:ext uri="{9D8B030D-6E8A-4147-A177-3AD203B41FA5}">
                      <a16:colId xmlns:a16="http://schemas.microsoft.com/office/drawing/2014/main" val="1036560641"/>
                    </a:ext>
                  </a:extLst>
                </a:gridCol>
                <a:gridCol w="1001703">
                  <a:extLst>
                    <a:ext uri="{9D8B030D-6E8A-4147-A177-3AD203B41FA5}">
                      <a16:colId xmlns:a16="http://schemas.microsoft.com/office/drawing/2014/main" val="2667906645"/>
                    </a:ext>
                  </a:extLst>
                </a:gridCol>
                <a:gridCol w="1144298">
                  <a:extLst>
                    <a:ext uri="{9D8B030D-6E8A-4147-A177-3AD203B41FA5}">
                      <a16:colId xmlns:a16="http://schemas.microsoft.com/office/drawing/2014/main" val="2639285202"/>
                    </a:ext>
                  </a:extLst>
                </a:gridCol>
              </a:tblGrid>
              <a:tr h="777377">
                <a:tc>
                  <a:txBody>
                    <a:bodyPr/>
                    <a:lstStyle/>
                    <a:p>
                      <a:pPr marL="457200" algn="ctr">
                        <a:lnSpc>
                          <a:spcPct val="107000"/>
                        </a:lnSpc>
                        <a:spcAft>
                          <a:spcPts val="0"/>
                        </a:spcAft>
                      </a:pPr>
                      <a:r>
                        <a:rPr lang="en-US" sz="1600" b="1" dirty="0">
                          <a:effectLst/>
                          <a:latin typeface="+mn-lt"/>
                        </a:rPr>
                        <a:t>Scheme</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Financing Limit</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rtl="1">
                        <a:lnSpc>
                          <a:spcPct val="107000"/>
                        </a:lnSpc>
                        <a:spcAft>
                          <a:spcPts val="0"/>
                        </a:spcAft>
                      </a:pPr>
                      <a:r>
                        <a:rPr lang="en-US" sz="1600" b="1" dirty="0">
                          <a:effectLst/>
                          <a:latin typeface="+mn-lt"/>
                        </a:rPr>
                        <a:t>Mark-Up </a:t>
                      </a:r>
                      <a:endParaRPr lang="en-US" sz="1600" b="1" dirty="0" smtClean="0">
                        <a:effectLst/>
                        <a:latin typeface="+mn-lt"/>
                      </a:endParaRPr>
                    </a:p>
                    <a:p>
                      <a:pPr algn="ctr" rtl="1">
                        <a:lnSpc>
                          <a:spcPct val="107000"/>
                        </a:lnSpc>
                        <a:spcAft>
                          <a:spcPts val="0"/>
                        </a:spcAft>
                      </a:pPr>
                      <a:r>
                        <a:rPr lang="en-US" sz="1600" b="1" dirty="0" smtClean="0">
                          <a:effectLst/>
                          <a:latin typeface="+mn-lt"/>
                        </a:rPr>
                        <a:t>(%)</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Maximum</a:t>
                      </a:r>
                    </a:p>
                    <a:p>
                      <a:pPr algn="ctr">
                        <a:lnSpc>
                          <a:spcPct val="107000"/>
                        </a:lnSpc>
                        <a:spcAft>
                          <a:spcPts val="0"/>
                        </a:spcAft>
                      </a:pPr>
                      <a:r>
                        <a:rPr lang="en-US" sz="1600" b="1" dirty="0">
                          <a:effectLst/>
                          <a:latin typeface="+mn-lt"/>
                        </a:rPr>
                        <a:t>Tenor</a:t>
                      </a:r>
                    </a:p>
                    <a:p>
                      <a:pPr algn="ctr">
                        <a:lnSpc>
                          <a:spcPct val="107000"/>
                        </a:lnSpc>
                        <a:spcAft>
                          <a:spcPts val="0"/>
                        </a:spcAft>
                      </a:pPr>
                      <a:r>
                        <a:rPr lang="en-US" sz="1600" b="1" dirty="0">
                          <a:effectLst/>
                          <a:latin typeface="+mn-lt"/>
                        </a:rPr>
                        <a:t>(Years)</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extLst>
                  <a:ext uri="{0D108BD9-81ED-4DB2-BD59-A6C34878D82A}">
                    <a16:rowId xmlns:a16="http://schemas.microsoft.com/office/drawing/2014/main" val="368100602"/>
                  </a:ext>
                </a:extLst>
              </a:tr>
              <a:tr h="777377">
                <a:tc>
                  <a:txBody>
                    <a:bodyPr/>
                    <a:lstStyle/>
                    <a:p>
                      <a:pPr>
                        <a:lnSpc>
                          <a:spcPct val="107000"/>
                        </a:lnSpc>
                        <a:spcAft>
                          <a:spcPts val="0"/>
                        </a:spcAft>
                      </a:pPr>
                      <a:r>
                        <a:rPr lang="en-US" sz="1600" b="1" dirty="0">
                          <a:effectLst/>
                          <a:latin typeface="+mn-lt"/>
                        </a:rPr>
                        <a:t>Refinance Facility for Modernization of SMEs</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marL="92075" indent="-92075" algn="l">
                        <a:lnSpc>
                          <a:spcPct val="107000"/>
                        </a:lnSpc>
                        <a:spcAft>
                          <a:spcPts val="0"/>
                        </a:spcAft>
                        <a:buFont typeface="Arial" panose="020B0604020202020204" pitchFamily="34" charset="0"/>
                        <a:buChar char="•"/>
                      </a:pPr>
                      <a:r>
                        <a:rPr lang="en-US" sz="1600" b="1" dirty="0">
                          <a:effectLst/>
                          <a:latin typeface="+mn-lt"/>
                        </a:rPr>
                        <a:t>Up to Rs. 25 Million for SEs     </a:t>
                      </a:r>
                    </a:p>
                    <a:p>
                      <a:pPr marL="92075" indent="-92075" algn="l">
                        <a:lnSpc>
                          <a:spcPct val="107000"/>
                        </a:lnSpc>
                        <a:spcAft>
                          <a:spcPts val="0"/>
                        </a:spcAft>
                        <a:buFont typeface="Arial" panose="020B0604020202020204" pitchFamily="34" charset="0"/>
                        <a:buChar char="•"/>
                      </a:pPr>
                      <a:r>
                        <a:rPr lang="en-US" sz="1600" b="1" dirty="0">
                          <a:effectLst/>
                          <a:latin typeface="+mn-lt"/>
                        </a:rPr>
                        <a:t>Up to Rs. 200 Million for MEs</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6</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10</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extLst>
                  <a:ext uri="{0D108BD9-81ED-4DB2-BD59-A6C34878D82A}">
                    <a16:rowId xmlns:a16="http://schemas.microsoft.com/office/drawing/2014/main" val="849603434"/>
                  </a:ext>
                </a:extLst>
              </a:tr>
              <a:tr h="582954">
                <a:tc>
                  <a:txBody>
                    <a:bodyPr/>
                    <a:lstStyle/>
                    <a:p>
                      <a:pPr>
                        <a:lnSpc>
                          <a:spcPct val="107000"/>
                        </a:lnSpc>
                        <a:spcAft>
                          <a:spcPts val="0"/>
                        </a:spcAft>
                      </a:pPr>
                      <a:r>
                        <a:rPr lang="en-US" sz="1600" b="1" dirty="0">
                          <a:effectLst/>
                          <a:latin typeface="+mn-lt"/>
                        </a:rPr>
                        <a:t>Financing Facility for Storage of Agricultural Produce</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nSpc>
                          <a:spcPct val="107000"/>
                        </a:lnSpc>
                        <a:spcAft>
                          <a:spcPts val="0"/>
                        </a:spcAft>
                      </a:pPr>
                      <a:r>
                        <a:rPr lang="en-US" sz="1600" b="1" dirty="0">
                          <a:effectLst/>
                          <a:latin typeface="+mn-lt"/>
                        </a:rPr>
                        <a:t>Up to Rs. 200 Million</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6</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10</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extLst>
                  <a:ext uri="{0D108BD9-81ED-4DB2-BD59-A6C34878D82A}">
                    <a16:rowId xmlns:a16="http://schemas.microsoft.com/office/drawing/2014/main" val="2816351822"/>
                  </a:ext>
                </a:extLst>
              </a:tr>
              <a:tr h="874431">
                <a:tc>
                  <a:txBody>
                    <a:bodyPr/>
                    <a:lstStyle/>
                    <a:p>
                      <a:pPr>
                        <a:lnSpc>
                          <a:spcPct val="107000"/>
                        </a:lnSpc>
                        <a:spcAft>
                          <a:spcPts val="0"/>
                        </a:spcAft>
                      </a:pPr>
                      <a:r>
                        <a:rPr lang="en-US" sz="1600" b="1" dirty="0">
                          <a:effectLst/>
                          <a:latin typeface="+mn-lt"/>
                        </a:rPr>
                        <a:t>Refinance Scheme for Working Capital Financing of Small Enterprises and Low-End Medium Enterprises</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marL="92075" indent="-92075">
                        <a:lnSpc>
                          <a:spcPct val="107000"/>
                        </a:lnSpc>
                        <a:spcAft>
                          <a:spcPts val="0"/>
                        </a:spcAft>
                        <a:buFont typeface="Arial" panose="020B0604020202020204" pitchFamily="34" charset="0"/>
                        <a:buChar char="•"/>
                      </a:pPr>
                      <a:r>
                        <a:rPr lang="en-US" sz="1600" b="1" dirty="0">
                          <a:effectLst/>
                          <a:latin typeface="+mn-lt"/>
                        </a:rPr>
                        <a:t>Up to Rs. 25 Million for SEs </a:t>
                      </a:r>
                      <a:r>
                        <a:rPr lang="en-US" sz="1600" b="1" baseline="0" dirty="0" smtClean="0">
                          <a:effectLst/>
                          <a:latin typeface="+mn-lt"/>
                        </a:rPr>
                        <a:t> </a:t>
                      </a:r>
                      <a:endParaRPr lang="en-US" sz="1600" b="1" dirty="0">
                        <a:effectLst/>
                        <a:latin typeface="+mn-lt"/>
                      </a:endParaRPr>
                    </a:p>
                    <a:p>
                      <a:pPr marL="92075" indent="-92075">
                        <a:lnSpc>
                          <a:spcPct val="107000"/>
                        </a:lnSpc>
                        <a:spcAft>
                          <a:spcPts val="0"/>
                        </a:spcAft>
                        <a:buFont typeface="Arial" panose="020B0604020202020204" pitchFamily="34" charset="0"/>
                        <a:buChar char="•"/>
                      </a:pPr>
                      <a:r>
                        <a:rPr lang="en-US" sz="1600" b="1" dirty="0">
                          <a:effectLst/>
                          <a:latin typeface="+mn-lt"/>
                        </a:rPr>
                        <a:t>Up to Rs. 50 Million for MEs </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6</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1</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extLst>
                  <a:ext uri="{0D108BD9-81ED-4DB2-BD59-A6C34878D82A}">
                    <a16:rowId xmlns:a16="http://schemas.microsoft.com/office/drawing/2014/main" val="499326125"/>
                  </a:ext>
                </a:extLst>
              </a:tr>
              <a:tr h="582954">
                <a:tc>
                  <a:txBody>
                    <a:bodyPr/>
                    <a:lstStyle/>
                    <a:p>
                      <a:pPr>
                        <a:lnSpc>
                          <a:spcPct val="107000"/>
                        </a:lnSpc>
                        <a:spcAft>
                          <a:spcPts val="0"/>
                        </a:spcAft>
                      </a:pPr>
                      <a:r>
                        <a:rPr lang="en-US" sz="1600" b="1" dirty="0">
                          <a:effectLst/>
                          <a:latin typeface="+mn-lt"/>
                        </a:rPr>
                        <a:t>Refinance and Credit Guarantee Scheme for Women Entrepreneurs  </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nSpc>
                          <a:spcPct val="107000"/>
                        </a:lnSpc>
                        <a:spcAft>
                          <a:spcPts val="0"/>
                        </a:spcAft>
                      </a:pPr>
                      <a:r>
                        <a:rPr lang="en-US" sz="1600" b="1" dirty="0">
                          <a:effectLst/>
                          <a:latin typeface="+mn-lt"/>
                        </a:rPr>
                        <a:t>Up to Rs. 1.5 Million</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5</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5</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extLst>
                  <a:ext uri="{0D108BD9-81ED-4DB2-BD59-A6C34878D82A}">
                    <a16:rowId xmlns:a16="http://schemas.microsoft.com/office/drawing/2014/main" val="2086129850"/>
                  </a:ext>
                </a:extLst>
              </a:tr>
              <a:tr h="582954">
                <a:tc>
                  <a:txBody>
                    <a:bodyPr/>
                    <a:lstStyle/>
                    <a:p>
                      <a:pPr>
                        <a:lnSpc>
                          <a:spcPct val="107000"/>
                        </a:lnSpc>
                        <a:spcAft>
                          <a:spcPts val="0"/>
                        </a:spcAft>
                      </a:pPr>
                      <a:r>
                        <a:rPr lang="en-US" sz="1600" b="1" dirty="0">
                          <a:effectLst/>
                          <a:latin typeface="+mn-lt"/>
                        </a:rPr>
                        <a:t>Small Enterprise Financing and Credit Guarantee Scheme for Special Persons </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nSpc>
                          <a:spcPct val="107000"/>
                        </a:lnSpc>
                        <a:spcAft>
                          <a:spcPts val="0"/>
                        </a:spcAft>
                      </a:pPr>
                      <a:r>
                        <a:rPr lang="en-US" sz="1600" b="1" dirty="0">
                          <a:effectLst/>
                          <a:latin typeface="+mn-lt"/>
                        </a:rPr>
                        <a:t>Up to Rs. 1.5 Million </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5</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5</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extLst>
                  <a:ext uri="{0D108BD9-81ED-4DB2-BD59-A6C34878D82A}">
                    <a16:rowId xmlns:a16="http://schemas.microsoft.com/office/drawing/2014/main" val="2772469511"/>
                  </a:ext>
                </a:extLst>
              </a:tr>
              <a:tr h="259126">
                <a:tc rowSpan="3">
                  <a:txBody>
                    <a:bodyPr/>
                    <a:lstStyle/>
                    <a:p>
                      <a:pPr>
                        <a:lnSpc>
                          <a:spcPct val="107000"/>
                        </a:lnSpc>
                        <a:spcAft>
                          <a:spcPts val="0"/>
                        </a:spcAft>
                      </a:pPr>
                      <a:r>
                        <a:rPr lang="en-US" sz="1600" b="1" dirty="0">
                          <a:effectLst/>
                          <a:latin typeface="+mn-lt"/>
                        </a:rPr>
                        <a:t>SBP Financing Scheme for Renewable Energy </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nSpc>
                          <a:spcPct val="107000"/>
                        </a:lnSpc>
                        <a:spcAft>
                          <a:spcPts val="0"/>
                        </a:spcAft>
                      </a:pPr>
                      <a:r>
                        <a:rPr lang="en-US" sz="1600" b="1" dirty="0">
                          <a:effectLst/>
                          <a:latin typeface="+mn-lt"/>
                        </a:rPr>
                        <a:t>Category I: Rs. 6,000 Million</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6</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12</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extLst>
                  <a:ext uri="{0D108BD9-81ED-4DB2-BD59-A6C34878D82A}">
                    <a16:rowId xmlns:a16="http://schemas.microsoft.com/office/drawing/2014/main" val="2821319341"/>
                  </a:ext>
                </a:extLst>
              </a:tr>
              <a:tr h="259126">
                <a:tc vMerge="1">
                  <a:txBody>
                    <a:bodyPr/>
                    <a:lstStyle/>
                    <a:p>
                      <a:endParaRPr lang="en-US"/>
                    </a:p>
                  </a:txBody>
                  <a:tcPr/>
                </a:tc>
                <a:tc>
                  <a:txBody>
                    <a:bodyPr/>
                    <a:lstStyle/>
                    <a:p>
                      <a:pPr>
                        <a:lnSpc>
                          <a:spcPct val="107000"/>
                        </a:lnSpc>
                        <a:spcAft>
                          <a:spcPts val="0"/>
                        </a:spcAft>
                      </a:pPr>
                      <a:r>
                        <a:rPr lang="en-US" sz="1600" b="1" dirty="0">
                          <a:effectLst/>
                          <a:latin typeface="+mn-lt"/>
                        </a:rPr>
                        <a:t>Category II: Rs. 400 Million</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6</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10</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extLst>
                  <a:ext uri="{0D108BD9-81ED-4DB2-BD59-A6C34878D82A}">
                    <a16:rowId xmlns:a16="http://schemas.microsoft.com/office/drawing/2014/main" val="2392668355"/>
                  </a:ext>
                </a:extLst>
              </a:tr>
              <a:tr h="518251">
                <a:tc vMerge="1">
                  <a:txBody>
                    <a:bodyPr/>
                    <a:lstStyle/>
                    <a:p>
                      <a:endParaRPr lang="en-US"/>
                    </a:p>
                  </a:txBody>
                  <a:tcPr/>
                </a:tc>
                <a:tc>
                  <a:txBody>
                    <a:bodyPr/>
                    <a:lstStyle/>
                    <a:p>
                      <a:pPr>
                        <a:lnSpc>
                          <a:spcPct val="107000"/>
                        </a:lnSpc>
                        <a:spcAft>
                          <a:spcPts val="0"/>
                        </a:spcAft>
                      </a:pPr>
                      <a:r>
                        <a:rPr lang="en-US" sz="1600" b="1" dirty="0">
                          <a:effectLst/>
                          <a:latin typeface="+mn-lt"/>
                        </a:rPr>
                        <a:t>Category III: Rs. 1,000 Million</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6</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tc>
                  <a:txBody>
                    <a:bodyPr/>
                    <a:lstStyle/>
                    <a:p>
                      <a:pPr algn="ctr">
                        <a:lnSpc>
                          <a:spcPct val="107000"/>
                        </a:lnSpc>
                        <a:spcAft>
                          <a:spcPts val="0"/>
                        </a:spcAft>
                      </a:pPr>
                      <a:r>
                        <a:rPr lang="en-US" sz="1600" b="1" dirty="0">
                          <a:effectLst/>
                          <a:latin typeface="+mn-lt"/>
                        </a:rPr>
                        <a:t>10 </a:t>
                      </a:r>
                      <a:endParaRPr lang="en-US" sz="1600" b="1" dirty="0">
                        <a:effectLst/>
                        <a:latin typeface="+mn-lt"/>
                        <a:ea typeface="Calibri" panose="020F0502020204030204" pitchFamily="34" charset="0"/>
                        <a:cs typeface="Arial" panose="020B0604020202020204" pitchFamily="34" charset="0"/>
                      </a:endParaRPr>
                    </a:p>
                  </a:txBody>
                  <a:tcPr marL="60981" marR="60981" marT="0" marB="0" anchor="ctr"/>
                </a:tc>
                <a:extLst>
                  <a:ext uri="{0D108BD9-81ED-4DB2-BD59-A6C34878D82A}">
                    <a16:rowId xmlns:a16="http://schemas.microsoft.com/office/drawing/2014/main" val="4154158772"/>
                  </a:ext>
                </a:extLst>
              </a:tr>
            </a:tbl>
          </a:graphicData>
        </a:graphic>
      </p:graphicFrame>
    </p:spTree>
    <p:extLst>
      <p:ext uri="{BB962C8B-B14F-4D97-AF65-F5344CB8AC3E}">
        <p14:creationId xmlns:p14="http://schemas.microsoft.com/office/powerpoint/2010/main" val="6887369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sz="6600" b="1" dirty="0" smtClean="0"/>
              <a:t>Thank you</a:t>
            </a:r>
            <a:endParaRPr lang="en-US" sz="6600" b="1" dirty="0"/>
          </a:p>
          <a:p>
            <a:endParaRPr lang="en-US" dirty="0"/>
          </a:p>
        </p:txBody>
      </p:sp>
    </p:spTree>
    <p:extLst>
      <p:ext uri="{BB962C8B-B14F-4D97-AF65-F5344CB8AC3E}">
        <p14:creationId xmlns:p14="http://schemas.microsoft.com/office/powerpoint/2010/main" val="636312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28464" y="116396"/>
            <a:ext cx="8229600" cy="1102804"/>
          </a:xfrm>
        </p:spPr>
        <p:txBody>
          <a:bodyPr/>
          <a:lstStyle/>
          <a:p>
            <a:r>
              <a:rPr lang="en-US" sz="3200" dirty="0" smtClean="0">
                <a:latin typeface="Arial Black" panose="020B0A04020102020204" pitchFamily="34" charset="0"/>
              </a:rPr>
              <a:t>SMEs’ Contribution in </a:t>
            </a:r>
            <a:br>
              <a:rPr lang="en-US" sz="3200" dirty="0" smtClean="0">
                <a:latin typeface="Arial Black" panose="020B0A04020102020204" pitchFamily="34" charset="0"/>
              </a:rPr>
            </a:br>
            <a:r>
              <a:rPr lang="en-US" sz="3200" dirty="0" smtClean="0">
                <a:latin typeface="Arial Black" panose="020B0A04020102020204" pitchFamily="34" charset="0"/>
              </a:rPr>
              <a:t>Pakistan Economy</a:t>
            </a:r>
            <a:endParaRPr lang="en-US" sz="3200" dirty="0">
              <a:latin typeface="Arial Black" panose="020B0A04020102020204" pitchFamily="34" charset="0"/>
            </a:endParaRPr>
          </a:p>
        </p:txBody>
      </p:sp>
      <p:sp>
        <p:nvSpPr>
          <p:cNvPr id="4" name="TextBox 3"/>
          <p:cNvSpPr txBox="1"/>
          <p:nvPr/>
        </p:nvSpPr>
        <p:spPr>
          <a:xfrm>
            <a:off x="381000" y="1985319"/>
            <a:ext cx="5976156" cy="430887"/>
          </a:xfrm>
          <a:prstGeom prst="rect">
            <a:avLst/>
          </a:prstGeom>
          <a:noFill/>
        </p:spPr>
        <p:txBody>
          <a:bodyPr wrap="square" rtlCol="0">
            <a:spAutoFit/>
          </a:bodyPr>
          <a:lstStyle/>
          <a:p>
            <a:pPr algn="r">
              <a:tabLst>
                <a:tab pos="2806700" algn="l"/>
              </a:tabLst>
            </a:pPr>
            <a:r>
              <a:rPr lang="en-US" sz="2200" b="1" dirty="0" smtClean="0">
                <a:latin typeface="+mn-lt"/>
              </a:rPr>
              <a:t>Estimated Share in total businesses (3.2 million)</a:t>
            </a:r>
            <a:endParaRPr lang="en-US" sz="2200" b="1" dirty="0">
              <a:latin typeface="+mn-lt"/>
            </a:endParaRPr>
          </a:p>
        </p:txBody>
      </p:sp>
      <p:sp>
        <p:nvSpPr>
          <p:cNvPr id="5" name="TextBox 4"/>
          <p:cNvSpPr txBox="1"/>
          <p:nvPr/>
        </p:nvSpPr>
        <p:spPr>
          <a:xfrm>
            <a:off x="381000" y="5117069"/>
            <a:ext cx="5867400" cy="430887"/>
          </a:xfrm>
          <a:prstGeom prst="rect">
            <a:avLst/>
          </a:prstGeom>
          <a:noFill/>
        </p:spPr>
        <p:txBody>
          <a:bodyPr wrap="square" rtlCol="0">
            <a:spAutoFit/>
          </a:bodyPr>
          <a:lstStyle/>
          <a:p>
            <a:pPr algn="r"/>
            <a:r>
              <a:rPr lang="en-US" sz="2200" b="1" dirty="0" smtClean="0">
                <a:latin typeface="+mn-lt"/>
              </a:rPr>
              <a:t>Workers employed in non-agricultural workforce</a:t>
            </a:r>
            <a:endParaRPr lang="en-US" sz="2200" b="1" dirty="0">
              <a:latin typeface="+mn-lt"/>
            </a:endParaRPr>
          </a:p>
        </p:txBody>
      </p:sp>
      <p:sp>
        <p:nvSpPr>
          <p:cNvPr id="6" name="TextBox 5"/>
          <p:cNvSpPr txBox="1"/>
          <p:nvPr/>
        </p:nvSpPr>
        <p:spPr>
          <a:xfrm>
            <a:off x="1266604" y="3489176"/>
            <a:ext cx="4981796" cy="430887"/>
          </a:xfrm>
          <a:prstGeom prst="rect">
            <a:avLst/>
          </a:prstGeom>
          <a:noFill/>
        </p:spPr>
        <p:txBody>
          <a:bodyPr wrap="square" rtlCol="0">
            <a:spAutoFit/>
          </a:bodyPr>
          <a:lstStyle/>
          <a:p>
            <a:pPr algn="r"/>
            <a:r>
              <a:rPr lang="en-US" sz="2200" b="1" dirty="0" smtClean="0">
                <a:latin typeface="+mn-lt"/>
              </a:rPr>
              <a:t>Estimated Contribution to GDP</a:t>
            </a:r>
            <a:endParaRPr lang="en-US" sz="2200" b="1" dirty="0">
              <a:latin typeface="+mn-lt"/>
            </a:endParaRPr>
          </a:p>
        </p:txBody>
      </p:sp>
      <p:graphicFrame>
        <p:nvGraphicFramePr>
          <p:cNvPr id="7" name="Chart 6"/>
          <p:cNvGraphicFramePr/>
          <p:nvPr>
            <p:extLst>
              <p:ext uri="{D42A27DB-BD31-4B8C-83A1-F6EECF244321}">
                <p14:modId xmlns:p14="http://schemas.microsoft.com/office/powerpoint/2010/main" val="3788006875"/>
              </p:ext>
            </p:extLst>
          </p:nvPr>
        </p:nvGraphicFramePr>
        <p:xfrm>
          <a:off x="6557864" y="1650354"/>
          <a:ext cx="1800200" cy="1143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2199097283"/>
              </p:ext>
            </p:extLst>
          </p:nvPr>
        </p:nvGraphicFramePr>
        <p:xfrm>
          <a:off x="6557864" y="3113692"/>
          <a:ext cx="1800200" cy="1219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a:graphicFrameLocks/>
          </p:cNvGraphicFramePr>
          <p:nvPr>
            <p:extLst>
              <p:ext uri="{D42A27DB-BD31-4B8C-83A1-F6EECF244321}">
                <p14:modId xmlns:p14="http://schemas.microsoft.com/office/powerpoint/2010/main" val="1790981220"/>
              </p:ext>
            </p:extLst>
          </p:nvPr>
        </p:nvGraphicFramePr>
        <p:xfrm>
          <a:off x="6557864" y="4876800"/>
          <a:ext cx="1800200" cy="1152128"/>
        </p:xfrm>
        <a:graphic>
          <a:graphicData uri="http://schemas.openxmlformats.org/drawingml/2006/chart">
            <c:chart xmlns:c="http://schemas.openxmlformats.org/drawingml/2006/chart" xmlns:r="http://schemas.openxmlformats.org/officeDocument/2006/relationships" r:id="rId5"/>
          </a:graphicData>
        </a:graphic>
      </p:graphicFrame>
      <p:sp>
        <p:nvSpPr>
          <p:cNvPr id="10" name="Rectangle 9"/>
          <p:cNvSpPr/>
          <p:nvPr/>
        </p:nvSpPr>
        <p:spPr>
          <a:xfrm>
            <a:off x="-216532" y="6392413"/>
            <a:ext cx="2520280" cy="440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Source: SMEDA</a:t>
            </a:r>
            <a:endParaRPr lang="en-US" sz="1400" dirty="0">
              <a:solidFill>
                <a:schemeClr val="tx1"/>
              </a:solidFill>
            </a:endParaRPr>
          </a:p>
        </p:txBody>
      </p:sp>
    </p:spTree>
    <p:extLst>
      <p:ext uri="{BB962C8B-B14F-4D97-AF65-F5344CB8AC3E}">
        <p14:creationId xmlns:p14="http://schemas.microsoft.com/office/powerpoint/2010/main" val="71368235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3296455318"/>
              </p:ext>
            </p:extLst>
          </p:nvPr>
        </p:nvGraphicFramePr>
        <p:xfrm>
          <a:off x="107504" y="1419224"/>
          <a:ext cx="8579295" cy="5322144"/>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noGrp="1"/>
          </p:cNvSpPr>
          <p:nvPr>
            <p:ph type="title"/>
          </p:nvPr>
        </p:nvSpPr>
        <p:spPr bwMode="auto">
          <a:xfrm>
            <a:off x="107504" y="228600"/>
            <a:ext cx="8184244"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000" b="1" kern="1200">
                <a:solidFill>
                  <a:schemeClr val="tx2">
                    <a:lumMod val="60000"/>
                    <a:lumOff val="40000"/>
                  </a:schemeClr>
                </a:solidFill>
                <a:effectLst>
                  <a:outerShdw blurRad="38100" dist="38100" dir="2700000" algn="tl">
                    <a:srgbClr val="000000">
                      <a:alpha val="43137"/>
                    </a:srgbClr>
                  </a:outerShdw>
                </a:effectLst>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200" b="0" dirty="0" smtClean="0">
                <a:solidFill>
                  <a:schemeClr val="bg2">
                    <a:lumMod val="10000"/>
                  </a:schemeClr>
                </a:solidFill>
                <a:effectLst/>
                <a:latin typeface="Arial Black" panose="020B0A04020102020204" pitchFamily="34" charset="0"/>
              </a:rPr>
              <a:t>SME Finance Trends </a:t>
            </a:r>
            <a:br>
              <a:rPr lang="en-US" sz="3200" b="0" dirty="0" smtClean="0">
                <a:solidFill>
                  <a:schemeClr val="bg2">
                    <a:lumMod val="10000"/>
                  </a:schemeClr>
                </a:solidFill>
                <a:effectLst/>
                <a:latin typeface="Arial Black" panose="020B0A04020102020204" pitchFamily="34" charset="0"/>
              </a:rPr>
            </a:br>
            <a:r>
              <a:rPr lang="en-US" sz="3200" b="0" dirty="0" smtClean="0">
                <a:solidFill>
                  <a:schemeClr val="bg2">
                    <a:lumMod val="10000"/>
                  </a:schemeClr>
                </a:solidFill>
                <a:effectLst/>
                <a:latin typeface="Arial Black" panose="020B0A04020102020204" pitchFamily="34" charset="0"/>
              </a:rPr>
              <a:t>(Dec 2014 - Dec 2018)</a:t>
            </a:r>
            <a:endParaRPr lang="en-US" sz="3200" b="0" dirty="0">
              <a:solidFill>
                <a:schemeClr val="bg2">
                  <a:lumMod val="10000"/>
                </a:schemeClr>
              </a:solidFill>
              <a:effectLst/>
              <a:latin typeface="Arial Black" panose="020B0A04020102020204" pitchFamily="34" charset="0"/>
            </a:endParaRPr>
          </a:p>
        </p:txBody>
      </p:sp>
      <p:sp>
        <p:nvSpPr>
          <p:cNvPr id="6" name="TextBox 1"/>
          <p:cNvSpPr txBox="1"/>
          <p:nvPr/>
        </p:nvSpPr>
        <p:spPr>
          <a:xfrm>
            <a:off x="3563888" y="2996952"/>
            <a:ext cx="756084" cy="212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400" b="1" dirty="0" smtClean="0">
                <a:solidFill>
                  <a:srgbClr val="FF6600"/>
                </a:solidFill>
                <a:latin typeface="+mn-lt"/>
                <a:sym typeface="Wingdings" panose="05000000000000000000" pitchFamily="2" charset="2"/>
              </a:rPr>
              <a:t></a:t>
            </a:r>
            <a:r>
              <a:rPr lang="en-GB" sz="1400" b="1" dirty="0" smtClean="0">
                <a:latin typeface="+mn-lt"/>
              </a:rPr>
              <a:t>177K</a:t>
            </a:r>
            <a:endParaRPr lang="en-US" sz="1400" b="1" dirty="0">
              <a:latin typeface="+mn-lt"/>
            </a:endParaRPr>
          </a:p>
        </p:txBody>
      </p:sp>
      <p:sp>
        <p:nvSpPr>
          <p:cNvPr id="7" name="TextBox 1"/>
          <p:cNvSpPr txBox="1"/>
          <p:nvPr/>
        </p:nvSpPr>
        <p:spPr>
          <a:xfrm>
            <a:off x="4968044" y="2672916"/>
            <a:ext cx="756084" cy="212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400" b="1" dirty="0" smtClean="0">
                <a:solidFill>
                  <a:srgbClr val="FF6600"/>
                </a:solidFill>
                <a:latin typeface="+mn-lt"/>
                <a:sym typeface="Wingdings" panose="05000000000000000000" pitchFamily="2" charset="2"/>
              </a:rPr>
              <a:t></a:t>
            </a:r>
            <a:r>
              <a:rPr lang="en-GB" sz="1400" b="1" dirty="0" smtClean="0">
                <a:latin typeface="+mn-lt"/>
              </a:rPr>
              <a:t>164K</a:t>
            </a:r>
            <a:endParaRPr lang="en-US" sz="1400" b="1" dirty="0">
              <a:latin typeface="+mn-lt"/>
            </a:endParaRPr>
          </a:p>
        </p:txBody>
      </p:sp>
      <p:sp>
        <p:nvSpPr>
          <p:cNvPr id="8" name="TextBox 1"/>
          <p:cNvSpPr txBox="1"/>
          <p:nvPr/>
        </p:nvSpPr>
        <p:spPr>
          <a:xfrm>
            <a:off x="6444208" y="2204864"/>
            <a:ext cx="756084" cy="212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400" b="1" dirty="0" smtClean="0">
                <a:solidFill>
                  <a:srgbClr val="FF6600"/>
                </a:solidFill>
                <a:latin typeface="+mn-lt"/>
                <a:sym typeface="Wingdings" panose="05000000000000000000" pitchFamily="2" charset="2"/>
              </a:rPr>
              <a:t></a:t>
            </a:r>
            <a:r>
              <a:rPr lang="en-GB" sz="1400" b="1" dirty="0" smtClean="0">
                <a:latin typeface="+mn-lt"/>
              </a:rPr>
              <a:t>181K</a:t>
            </a:r>
            <a:endParaRPr lang="en-US" sz="1400" b="1" dirty="0">
              <a:latin typeface="+mn-lt"/>
            </a:endParaRPr>
          </a:p>
        </p:txBody>
      </p:sp>
      <p:sp>
        <p:nvSpPr>
          <p:cNvPr id="2" name="Right Arrow 1">
            <a:hlinkClick r:id="rId4" action="ppaction://hlinksldjump"/>
          </p:cNvPr>
          <p:cNvSpPr/>
          <p:nvPr/>
        </p:nvSpPr>
        <p:spPr>
          <a:xfrm>
            <a:off x="8326759" y="6561348"/>
            <a:ext cx="720080" cy="29665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solidFill>
                  <a:schemeClr val="bg1">
                    <a:lumMod val="85000"/>
                  </a:schemeClr>
                </a:solidFill>
              </a:rPr>
              <a:t>Data</a:t>
            </a:r>
            <a:endParaRPr lang="en-US" b="1" dirty="0">
              <a:solidFill>
                <a:schemeClr val="bg1">
                  <a:lumMod val="85000"/>
                </a:schemeClr>
              </a:solidFill>
            </a:endParaRPr>
          </a:p>
        </p:txBody>
      </p:sp>
    </p:spTree>
    <p:extLst>
      <p:ext uri="{BB962C8B-B14F-4D97-AF65-F5344CB8AC3E}">
        <p14:creationId xmlns:p14="http://schemas.microsoft.com/office/powerpoint/2010/main" val="1368676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52636"/>
            <a:ext cx="8153400" cy="837964"/>
          </a:xfrm>
        </p:spPr>
        <p:txBody>
          <a:bodyPr>
            <a:normAutofit/>
          </a:bodyPr>
          <a:lstStyle/>
          <a:p>
            <a:pPr algn="l"/>
            <a:r>
              <a:rPr lang="en-GB" sz="3200" dirty="0" smtClean="0">
                <a:latin typeface="Arial Black" panose="020B0A04020102020204" pitchFamily="34" charset="0"/>
              </a:rPr>
              <a:t>SME Financing</a:t>
            </a:r>
            <a:endParaRPr lang="en-US" sz="3200" dirty="0">
              <a:latin typeface="Arial Black" panose="020B0A04020102020204" pitchFamily="34" charset="0"/>
            </a:endParaRPr>
          </a:p>
        </p:txBody>
      </p:sp>
      <p:graphicFrame>
        <p:nvGraphicFramePr>
          <p:cNvPr id="2" name="Object 1">
            <a:hlinkClick r:id="" action="ppaction://ole?verb=0"/>
          </p:cNvPr>
          <p:cNvGraphicFramePr>
            <a:graphicFrameLocks noChangeAspect="1"/>
          </p:cNvGraphicFramePr>
          <p:nvPr>
            <p:extLst>
              <p:ext uri="{D42A27DB-BD31-4B8C-83A1-F6EECF244321}">
                <p14:modId xmlns:p14="http://schemas.microsoft.com/office/powerpoint/2010/main" val="374552980"/>
              </p:ext>
            </p:extLst>
          </p:nvPr>
        </p:nvGraphicFramePr>
        <p:xfrm>
          <a:off x="381000" y="1371600"/>
          <a:ext cx="8382000" cy="5181600"/>
        </p:xfrm>
        <a:graphic>
          <a:graphicData uri="http://schemas.openxmlformats.org/presentationml/2006/ole">
            <mc:AlternateContent xmlns:mc="http://schemas.openxmlformats.org/markup-compatibility/2006">
              <mc:Choice xmlns:v="urn:schemas-microsoft-com:vml" Requires="v">
                <p:oleObj spid="_x0000_s1088" name="Presentation" r:id="rId4" imgW="4829456" imgH="2715629" progId="PowerPoint.Show.12">
                  <p:embed/>
                </p:oleObj>
              </mc:Choice>
              <mc:Fallback>
                <p:oleObj name="Presentation" r:id="rId4" imgW="4829456" imgH="2715629" progId="PowerPoint.Show.12">
                  <p:embed/>
                  <p:pic>
                    <p:nvPicPr>
                      <p:cNvPr id="2" name="Object 1">
                        <a:hlinkClick r:id="" action="ppaction://ole?verb=0"/>
                      </p:cNvPr>
                      <p:cNvPicPr/>
                      <p:nvPr/>
                    </p:nvPicPr>
                    <p:blipFill>
                      <a:blip r:embed="rId5"/>
                      <a:stretch>
                        <a:fillRect/>
                      </a:stretch>
                    </p:blipFill>
                    <p:spPr>
                      <a:xfrm>
                        <a:off x="381000" y="1371600"/>
                        <a:ext cx="8382000" cy="5181600"/>
                      </a:xfrm>
                      <a:prstGeom prst="rect">
                        <a:avLst/>
                      </a:prstGeom>
                    </p:spPr>
                  </p:pic>
                </p:oleObj>
              </mc:Fallback>
            </mc:AlternateContent>
          </a:graphicData>
        </a:graphic>
      </p:graphicFrame>
    </p:spTree>
    <p:extLst>
      <p:ext uri="{BB962C8B-B14F-4D97-AF65-F5344CB8AC3E}">
        <p14:creationId xmlns:p14="http://schemas.microsoft.com/office/powerpoint/2010/main" val="1671023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914400"/>
            <a:ext cx="8001000" cy="5334000"/>
          </a:xfrm>
        </p:spPr>
        <p:txBody>
          <a:bodyPr rtlCol="0">
            <a:normAutofit/>
          </a:bodyPr>
          <a:lstStyle/>
          <a:p>
            <a:pPr fontAlgn="auto">
              <a:spcAft>
                <a:spcPts val="0"/>
              </a:spcAft>
              <a:defRPr/>
            </a:pPr>
            <a:endParaRPr lang="en-US" sz="3600" b="1" dirty="0">
              <a:solidFill>
                <a:srgbClr val="006600"/>
              </a:solidFill>
              <a:latin typeface="Arial" pitchFamily="34" charset="0"/>
              <a:cs typeface="Arial" pitchFamily="34" charset="0"/>
            </a:endParaRPr>
          </a:p>
          <a:p>
            <a:pPr fontAlgn="auto">
              <a:spcAft>
                <a:spcPts val="0"/>
              </a:spcAft>
              <a:defRPr/>
            </a:pPr>
            <a:endParaRPr lang="en-US" sz="3600" b="1" dirty="0">
              <a:solidFill>
                <a:srgbClr val="006600"/>
              </a:solidFill>
              <a:latin typeface="Arial" pitchFamily="34" charset="0"/>
              <a:cs typeface="Arial" pitchFamily="34" charset="0"/>
            </a:endParaRPr>
          </a:p>
          <a:p>
            <a:pPr fontAlgn="auto">
              <a:spcAft>
                <a:spcPts val="0"/>
              </a:spcAft>
              <a:defRPr/>
            </a:pPr>
            <a:endParaRPr lang="en-US" sz="4000" b="1" dirty="0" smtClean="0">
              <a:solidFill>
                <a:schemeClr val="tx1"/>
              </a:solidFill>
              <a:cs typeface="Arial" pitchFamily="34" charset="0"/>
            </a:endParaRPr>
          </a:p>
          <a:p>
            <a:pPr fontAlgn="auto">
              <a:spcAft>
                <a:spcPts val="0"/>
              </a:spcAft>
              <a:defRPr/>
            </a:pPr>
            <a:r>
              <a:rPr lang="en-US" sz="4000" b="1" dirty="0" smtClean="0">
                <a:solidFill>
                  <a:schemeClr val="tx1"/>
                </a:solidFill>
                <a:cs typeface="Arial" pitchFamily="34" charset="0"/>
              </a:rPr>
              <a:t>SBP Policy for Promotion of </a:t>
            </a:r>
          </a:p>
          <a:p>
            <a:pPr fontAlgn="auto">
              <a:spcAft>
                <a:spcPts val="0"/>
              </a:spcAft>
              <a:defRPr/>
            </a:pPr>
            <a:r>
              <a:rPr lang="en-US" sz="4000" b="1" dirty="0" smtClean="0">
                <a:solidFill>
                  <a:schemeClr val="tx1"/>
                </a:solidFill>
                <a:cs typeface="Arial" pitchFamily="34" charset="0"/>
              </a:rPr>
              <a:t>SME Finance-2017</a:t>
            </a:r>
            <a:endParaRPr lang="en-US" dirty="0">
              <a:solidFill>
                <a:schemeClr val="accent1">
                  <a:lumMod val="75000"/>
                </a:schemeClr>
              </a:solidFill>
            </a:endParaRPr>
          </a:p>
        </p:txBody>
      </p:sp>
    </p:spTree>
    <p:extLst>
      <p:ext uri="{BB962C8B-B14F-4D97-AF65-F5344CB8AC3E}">
        <p14:creationId xmlns:p14="http://schemas.microsoft.com/office/powerpoint/2010/main" val="2594803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a:xfrm>
            <a:off x="608865" y="3040801"/>
            <a:ext cx="740228" cy="2743200"/>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38" name="Rectangle 37"/>
          <p:cNvSpPr/>
          <p:nvPr/>
        </p:nvSpPr>
        <p:spPr>
          <a:xfrm>
            <a:off x="1513941" y="3040801"/>
            <a:ext cx="740228" cy="2743200"/>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39" name="Rectangle 38"/>
          <p:cNvSpPr/>
          <p:nvPr/>
        </p:nvSpPr>
        <p:spPr>
          <a:xfrm>
            <a:off x="2445758" y="3022295"/>
            <a:ext cx="740228" cy="2743200"/>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40" name="Rectangle 39"/>
          <p:cNvSpPr/>
          <p:nvPr/>
        </p:nvSpPr>
        <p:spPr>
          <a:xfrm>
            <a:off x="3338387" y="3022295"/>
            <a:ext cx="740228" cy="2743200"/>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41" name="Rectangle 40"/>
          <p:cNvSpPr/>
          <p:nvPr/>
        </p:nvSpPr>
        <p:spPr>
          <a:xfrm>
            <a:off x="4237545" y="3040801"/>
            <a:ext cx="740228" cy="2743200"/>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42" name="Rectangle 41"/>
          <p:cNvSpPr/>
          <p:nvPr/>
        </p:nvSpPr>
        <p:spPr>
          <a:xfrm>
            <a:off x="5123643" y="3022295"/>
            <a:ext cx="740228" cy="2743200"/>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43" name="Rectangle 42"/>
          <p:cNvSpPr/>
          <p:nvPr/>
        </p:nvSpPr>
        <p:spPr>
          <a:xfrm>
            <a:off x="6016271" y="3022295"/>
            <a:ext cx="740228" cy="2743200"/>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44" name="Rectangle 43"/>
          <p:cNvSpPr/>
          <p:nvPr/>
        </p:nvSpPr>
        <p:spPr>
          <a:xfrm>
            <a:off x="6895835" y="3022295"/>
            <a:ext cx="740228" cy="2743200"/>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45" name="Rectangle 44"/>
          <p:cNvSpPr/>
          <p:nvPr/>
        </p:nvSpPr>
        <p:spPr>
          <a:xfrm>
            <a:off x="7775399" y="3022295"/>
            <a:ext cx="740228" cy="2743200"/>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46" name="Rectangle 45"/>
          <p:cNvSpPr/>
          <p:nvPr/>
        </p:nvSpPr>
        <p:spPr>
          <a:xfrm>
            <a:off x="582124" y="2804581"/>
            <a:ext cx="7933503" cy="113212"/>
          </a:xfrm>
          <a:prstGeom prst="rect">
            <a:avLst/>
          </a:prstGeom>
          <a:solidFill>
            <a:schemeClr val="accent1">
              <a:lumMod val="60000"/>
              <a:lumOff val="4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47" name="Isosceles Triangle 46"/>
          <p:cNvSpPr/>
          <p:nvPr/>
        </p:nvSpPr>
        <p:spPr>
          <a:xfrm>
            <a:off x="616419" y="1503515"/>
            <a:ext cx="7933502" cy="927462"/>
          </a:xfrm>
          <a:prstGeom prst="triangle">
            <a:avLst>
              <a:gd name="adj" fmla="val 49780"/>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48" name="Rectangle 47"/>
          <p:cNvSpPr/>
          <p:nvPr/>
        </p:nvSpPr>
        <p:spPr>
          <a:xfrm>
            <a:off x="390535" y="6063764"/>
            <a:ext cx="8307977" cy="278001"/>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49" name="Rectangle 48"/>
          <p:cNvSpPr/>
          <p:nvPr/>
        </p:nvSpPr>
        <p:spPr>
          <a:xfrm>
            <a:off x="573413" y="5846050"/>
            <a:ext cx="7933503" cy="113212"/>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50" name="Rectangle 49"/>
          <p:cNvSpPr/>
          <p:nvPr/>
        </p:nvSpPr>
        <p:spPr>
          <a:xfrm rot="16200000">
            <a:off x="-238900" y="4247908"/>
            <a:ext cx="2414617" cy="584775"/>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sz="1600" b="1" dirty="0" smtClean="0">
                <a:ln w="0"/>
                <a:solidFill>
                  <a:schemeClr val="tx1"/>
                </a:solidFill>
                <a:effectLst>
                  <a:outerShdw blurRad="38100" dist="19050" dir="2700000" algn="tl" rotWithShape="0">
                    <a:schemeClr val="dk1">
                      <a:alpha val="40000"/>
                    </a:schemeClr>
                  </a:outerShdw>
                </a:effectLst>
              </a:rPr>
              <a:t>Improving Regulatory </a:t>
            </a:r>
          </a:p>
          <a:p>
            <a:pPr algn="ctr"/>
            <a:r>
              <a:rPr lang="en-US" sz="1600" b="1" cap="none" spc="0" dirty="0" smtClean="0">
                <a:ln w="0"/>
                <a:solidFill>
                  <a:schemeClr val="tx1"/>
                </a:solidFill>
                <a:effectLst>
                  <a:outerShdw blurRad="38100" dist="19050" dir="2700000" algn="tl" rotWithShape="0">
                    <a:schemeClr val="dk1">
                      <a:alpha val="40000"/>
                    </a:schemeClr>
                  </a:outerShdw>
                </a:effectLst>
              </a:rPr>
              <a:t>Framework</a:t>
            </a:r>
            <a:endParaRPr lang="en-US" sz="1600" b="1" cap="none" spc="0" dirty="0">
              <a:ln w="0"/>
              <a:solidFill>
                <a:schemeClr val="tx1"/>
              </a:solidFill>
              <a:effectLst>
                <a:outerShdw blurRad="38100" dist="19050" dir="2700000" algn="tl" rotWithShape="0">
                  <a:schemeClr val="dk1">
                    <a:alpha val="40000"/>
                  </a:schemeClr>
                </a:outerShdw>
              </a:effectLst>
            </a:endParaRPr>
          </a:p>
        </p:txBody>
      </p:sp>
      <p:sp>
        <p:nvSpPr>
          <p:cNvPr id="51" name="Rectangle 50"/>
          <p:cNvSpPr/>
          <p:nvPr/>
        </p:nvSpPr>
        <p:spPr>
          <a:xfrm rot="16200000">
            <a:off x="685917" y="4240156"/>
            <a:ext cx="2363939" cy="584775"/>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sz="1600" b="1" dirty="0" smtClean="0">
                <a:ln w="0"/>
                <a:solidFill>
                  <a:schemeClr val="tx1"/>
                </a:solidFill>
                <a:effectLst>
                  <a:outerShdw blurRad="38100" dist="19050" dir="2700000" algn="tl" rotWithShape="0">
                    <a:schemeClr val="dk1">
                      <a:alpha val="40000"/>
                    </a:schemeClr>
                  </a:outerShdw>
                </a:effectLst>
              </a:rPr>
              <a:t>Upscale Microfinance</a:t>
            </a:r>
          </a:p>
          <a:p>
            <a:pPr algn="ctr"/>
            <a:r>
              <a:rPr lang="en-US" sz="1600" b="1" dirty="0" smtClean="0">
                <a:ln w="0"/>
                <a:solidFill>
                  <a:schemeClr val="tx1"/>
                </a:solidFill>
                <a:effectLst>
                  <a:outerShdw blurRad="38100" dist="19050" dir="2700000" algn="tl" rotWithShape="0">
                    <a:schemeClr val="dk1">
                      <a:alpha val="40000"/>
                    </a:schemeClr>
                  </a:outerShdw>
                </a:effectLst>
              </a:rPr>
              <a:t>Banks </a:t>
            </a:r>
          </a:p>
        </p:txBody>
      </p:sp>
      <p:sp>
        <p:nvSpPr>
          <p:cNvPr id="52" name="Rectangle 51"/>
          <p:cNvSpPr/>
          <p:nvPr/>
        </p:nvSpPr>
        <p:spPr>
          <a:xfrm rot="16200000">
            <a:off x="1866445" y="4275718"/>
            <a:ext cx="1957328" cy="338554"/>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sz="1600" b="1" dirty="0" smtClean="0">
                <a:ln w="0"/>
                <a:solidFill>
                  <a:schemeClr val="tx1"/>
                </a:solidFill>
                <a:effectLst>
                  <a:outerShdw blurRad="38100" dist="19050" dir="2700000" algn="tl" rotWithShape="0">
                    <a:schemeClr val="dk1">
                      <a:alpha val="40000"/>
                    </a:schemeClr>
                  </a:outerShdw>
                </a:effectLst>
              </a:rPr>
              <a:t> Risk Mitigation</a:t>
            </a:r>
          </a:p>
        </p:txBody>
      </p:sp>
      <p:sp>
        <p:nvSpPr>
          <p:cNvPr id="53" name="Rectangle 52"/>
          <p:cNvSpPr/>
          <p:nvPr/>
        </p:nvSpPr>
        <p:spPr>
          <a:xfrm rot="16200000">
            <a:off x="2525888" y="4469710"/>
            <a:ext cx="2345313" cy="338554"/>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sz="1600" b="1" dirty="0" smtClean="0">
                <a:ln w="0"/>
                <a:solidFill>
                  <a:schemeClr val="tx1"/>
                </a:solidFill>
                <a:effectLst>
                  <a:outerShdw blurRad="38100" dist="19050" dir="2700000" algn="tl" rotWithShape="0">
                    <a:schemeClr val="dk1">
                      <a:alpha val="40000"/>
                    </a:schemeClr>
                  </a:outerShdw>
                </a:effectLst>
              </a:rPr>
              <a:t> Simplified Procedures</a:t>
            </a:r>
          </a:p>
        </p:txBody>
      </p:sp>
      <p:sp>
        <p:nvSpPr>
          <p:cNvPr id="54" name="Rectangle 53"/>
          <p:cNvSpPr/>
          <p:nvPr/>
        </p:nvSpPr>
        <p:spPr>
          <a:xfrm rot="16200000">
            <a:off x="3366896" y="4329010"/>
            <a:ext cx="2345315" cy="584775"/>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sz="1600" b="1" dirty="0" smtClean="0">
                <a:ln w="0"/>
                <a:solidFill>
                  <a:schemeClr val="tx1"/>
                </a:solidFill>
                <a:effectLst>
                  <a:outerShdw blurRad="38100" dist="19050" dir="2700000" algn="tl" rotWithShape="0">
                    <a:schemeClr val="dk1">
                      <a:alpha val="40000"/>
                    </a:schemeClr>
                  </a:outerShdw>
                </a:effectLst>
              </a:rPr>
              <a:t>Value-Chain &amp;</a:t>
            </a:r>
          </a:p>
          <a:p>
            <a:pPr algn="ctr"/>
            <a:r>
              <a:rPr lang="en-US" sz="1600" b="1" dirty="0" smtClean="0">
                <a:ln w="0"/>
                <a:solidFill>
                  <a:schemeClr val="tx1"/>
                </a:solidFill>
                <a:effectLst>
                  <a:outerShdw blurRad="38100" dist="19050" dir="2700000" algn="tl" rotWithShape="0">
                    <a:schemeClr val="dk1">
                      <a:alpha val="40000"/>
                    </a:schemeClr>
                  </a:outerShdw>
                </a:effectLst>
              </a:rPr>
              <a:t>Program Based Lending </a:t>
            </a:r>
          </a:p>
        </p:txBody>
      </p:sp>
      <p:sp>
        <p:nvSpPr>
          <p:cNvPr id="55" name="Rectangle 54"/>
          <p:cNvSpPr/>
          <p:nvPr/>
        </p:nvSpPr>
        <p:spPr>
          <a:xfrm rot="16200000">
            <a:off x="4333883" y="4305784"/>
            <a:ext cx="2298864" cy="584775"/>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sz="1600" b="1" dirty="0" smtClean="0">
                <a:ln w="0"/>
                <a:solidFill>
                  <a:schemeClr val="tx1"/>
                </a:solidFill>
                <a:effectLst>
                  <a:outerShdw blurRad="38100" dist="19050" dir="2700000" algn="tl" rotWithShape="0">
                    <a:schemeClr val="dk1">
                      <a:alpha val="40000"/>
                    </a:schemeClr>
                  </a:outerShdw>
                </a:effectLst>
              </a:rPr>
              <a:t> Capacity Building</a:t>
            </a:r>
          </a:p>
          <a:p>
            <a:pPr algn="ctr"/>
            <a:r>
              <a:rPr lang="en-US" sz="1600" b="1" dirty="0">
                <a:ln w="0"/>
                <a:solidFill>
                  <a:schemeClr val="tx1"/>
                </a:solidFill>
                <a:effectLst>
                  <a:outerShdw blurRad="38100" dist="19050" dir="2700000" algn="tl" rotWithShape="0">
                    <a:schemeClr val="dk1">
                      <a:alpha val="40000"/>
                    </a:schemeClr>
                  </a:outerShdw>
                </a:effectLst>
              </a:rPr>
              <a:t>&amp;</a:t>
            </a:r>
            <a:r>
              <a:rPr lang="en-US" sz="1600" b="1" dirty="0" smtClean="0">
                <a:ln w="0"/>
                <a:solidFill>
                  <a:schemeClr val="tx1"/>
                </a:solidFill>
                <a:effectLst>
                  <a:outerShdw blurRad="38100" dist="19050" dir="2700000" algn="tl" rotWithShape="0">
                    <a:schemeClr val="dk1">
                      <a:alpha val="40000"/>
                    </a:schemeClr>
                  </a:outerShdw>
                </a:effectLst>
              </a:rPr>
              <a:t> Awareness Creation</a:t>
            </a:r>
          </a:p>
        </p:txBody>
      </p:sp>
      <p:sp>
        <p:nvSpPr>
          <p:cNvPr id="56" name="Rectangle 55"/>
          <p:cNvSpPr/>
          <p:nvPr/>
        </p:nvSpPr>
        <p:spPr>
          <a:xfrm rot="16200000">
            <a:off x="5208390" y="4256851"/>
            <a:ext cx="2432508" cy="584775"/>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sz="1600" b="1" dirty="0" smtClean="0">
                <a:ln w="0"/>
                <a:solidFill>
                  <a:schemeClr val="tx1"/>
                </a:solidFill>
                <a:effectLst>
                  <a:outerShdw blurRad="38100" dist="19050" dir="2700000" algn="tl" rotWithShape="0">
                    <a:schemeClr val="dk1">
                      <a:alpha val="40000"/>
                    </a:schemeClr>
                  </a:outerShdw>
                </a:effectLst>
              </a:rPr>
              <a:t>Handholding of SMEs:</a:t>
            </a:r>
          </a:p>
          <a:p>
            <a:pPr algn="ctr"/>
            <a:r>
              <a:rPr lang="en-US" sz="1600" b="1" dirty="0" smtClean="0">
                <a:ln w="0"/>
                <a:solidFill>
                  <a:schemeClr val="tx1"/>
                </a:solidFill>
                <a:effectLst>
                  <a:outerShdw blurRad="38100" dist="19050" dir="2700000" algn="tl" rotWithShape="0">
                    <a:schemeClr val="dk1">
                      <a:alpha val="40000"/>
                    </a:schemeClr>
                  </a:outerShdw>
                </a:effectLst>
              </a:rPr>
              <a:t>Non-Financial Advisory</a:t>
            </a:r>
          </a:p>
        </p:txBody>
      </p:sp>
      <p:sp>
        <p:nvSpPr>
          <p:cNvPr id="57" name="Rectangle 56"/>
          <p:cNvSpPr/>
          <p:nvPr/>
        </p:nvSpPr>
        <p:spPr>
          <a:xfrm rot="16200000">
            <a:off x="6039979" y="4247905"/>
            <a:ext cx="2414620" cy="584775"/>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sz="1600" b="1" dirty="0" smtClean="0">
                <a:ln w="0"/>
                <a:solidFill>
                  <a:schemeClr val="tx1"/>
                </a:solidFill>
                <a:effectLst>
                  <a:outerShdw blurRad="38100" dist="19050" dir="2700000" algn="tl" rotWithShape="0">
                    <a:schemeClr val="dk1">
                      <a:alpha val="40000"/>
                    </a:schemeClr>
                  </a:outerShdw>
                </a:effectLst>
              </a:rPr>
              <a:t> Leveraging Technology</a:t>
            </a:r>
          </a:p>
          <a:p>
            <a:pPr algn="ctr"/>
            <a:r>
              <a:rPr lang="en-US" sz="1600" b="1" dirty="0" smtClean="0">
                <a:ln w="0"/>
                <a:solidFill>
                  <a:schemeClr val="tx1"/>
                </a:solidFill>
                <a:effectLst>
                  <a:outerShdw blurRad="38100" dist="19050" dir="2700000" algn="tl" rotWithShape="0">
                    <a:schemeClr val="dk1">
                      <a:alpha val="40000"/>
                    </a:schemeClr>
                  </a:outerShdw>
                </a:effectLst>
              </a:rPr>
              <a:t>&amp; Innovation Challenge</a:t>
            </a:r>
          </a:p>
        </p:txBody>
      </p:sp>
      <p:sp>
        <p:nvSpPr>
          <p:cNvPr id="58" name="Rectangle 57"/>
          <p:cNvSpPr/>
          <p:nvPr/>
        </p:nvSpPr>
        <p:spPr>
          <a:xfrm rot="16200000">
            <a:off x="6968074" y="4247905"/>
            <a:ext cx="2414621" cy="584775"/>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sz="1600" b="1" dirty="0" smtClean="0">
                <a:ln w="0"/>
                <a:solidFill>
                  <a:schemeClr val="tx1"/>
                </a:solidFill>
                <a:effectLst>
                  <a:outerShdw blurRad="38100" dist="19050" dir="2700000" algn="tl" rotWithShape="0">
                    <a:schemeClr val="dk1">
                      <a:alpha val="40000"/>
                    </a:schemeClr>
                  </a:outerShdw>
                </a:effectLst>
              </a:rPr>
              <a:t> Simplified Taxation </a:t>
            </a:r>
          </a:p>
          <a:p>
            <a:pPr algn="ctr"/>
            <a:r>
              <a:rPr lang="en-US" sz="1600" b="1" dirty="0" smtClean="0">
                <a:ln w="0"/>
                <a:solidFill>
                  <a:schemeClr val="tx1"/>
                </a:solidFill>
                <a:effectLst>
                  <a:outerShdw blurRad="38100" dist="19050" dir="2700000" algn="tl" rotWithShape="0">
                    <a:schemeClr val="dk1">
                      <a:alpha val="40000"/>
                    </a:schemeClr>
                  </a:outerShdw>
                </a:effectLst>
              </a:rPr>
              <a:t>Regime</a:t>
            </a:r>
          </a:p>
        </p:txBody>
      </p:sp>
      <p:sp>
        <p:nvSpPr>
          <p:cNvPr id="59" name="Rectangle 58"/>
          <p:cNvSpPr/>
          <p:nvPr/>
        </p:nvSpPr>
        <p:spPr>
          <a:xfrm>
            <a:off x="3085322" y="1916157"/>
            <a:ext cx="2995696" cy="461665"/>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sz="2400" b="1" dirty="0" smtClean="0">
                <a:ln w="0"/>
                <a:solidFill>
                  <a:schemeClr val="tx1"/>
                </a:solidFill>
                <a:effectLst>
                  <a:outerShdw blurRad="38100" dist="19050" dir="2700000" algn="tl" rotWithShape="0">
                    <a:schemeClr val="dk1">
                      <a:alpha val="40000"/>
                    </a:schemeClr>
                  </a:outerShdw>
                </a:effectLst>
              </a:rPr>
              <a:t>Pillars of SME Finance</a:t>
            </a:r>
            <a:endParaRPr lang="en-US" sz="2400" b="1" cap="none" spc="0" dirty="0">
              <a:ln w="0"/>
              <a:solidFill>
                <a:schemeClr val="tx1"/>
              </a:solidFill>
              <a:effectLst>
                <a:outerShdw blurRad="38100" dist="19050" dir="2700000" algn="tl" rotWithShape="0">
                  <a:schemeClr val="dk1">
                    <a:alpha val="40000"/>
                  </a:schemeClr>
                </a:outerShdw>
              </a:effectLst>
            </a:endParaRPr>
          </a:p>
        </p:txBody>
      </p:sp>
      <p:sp>
        <p:nvSpPr>
          <p:cNvPr id="60" name="Rectangle 59"/>
          <p:cNvSpPr/>
          <p:nvPr/>
        </p:nvSpPr>
        <p:spPr>
          <a:xfrm>
            <a:off x="107504" y="6414706"/>
            <a:ext cx="8882742" cy="290658"/>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400" b="1" dirty="0">
              <a:solidFill>
                <a:schemeClr val="tx1"/>
              </a:solidFill>
            </a:endParaRPr>
          </a:p>
        </p:txBody>
      </p:sp>
      <p:sp>
        <p:nvSpPr>
          <p:cNvPr id="61" name="Rectangle 60">
            <a:hlinkClick r:id="rId2" action="ppaction://hlinksldjump"/>
          </p:cNvPr>
          <p:cNvSpPr/>
          <p:nvPr/>
        </p:nvSpPr>
        <p:spPr>
          <a:xfrm>
            <a:off x="608866" y="3023233"/>
            <a:ext cx="748864" cy="369332"/>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dirty="0" smtClean="0">
                <a:ln w="0"/>
                <a:solidFill>
                  <a:schemeClr val="tx1"/>
                </a:solidFill>
                <a:effectLst>
                  <a:outerShdw blurRad="38100" dist="19050" dir="2700000" algn="tl" rotWithShape="0">
                    <a:schemeClr val="dk1">
                      <a:alpha val="40000"/>
                    </a:schemeClr>
                  </a:outerShdw>
                </a:effectLst>
              </a:rPr>
              <a:t>1</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62" name="Rectangle 61">
            <a:hlinkClick r:id="rId3" action="ppaction://hlinksldjump"/>
          </p:cNvPr>
          <p:cNvSpPr/>
          <p:nvPr/>
        </p:nvSpPr>
        <p:spPr>
          <a:xfrm>
            <a:off x="1513690" y="3040821"/>
            <a:ext cx="746670" cy="369332"/>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2</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63" name="Rectangle 62">
            <a:hlinkClick r:id="rId4" action="ppaction://hlinksldjump"/>
          </p:cNvPr>
          <p:cNvSpPr/>
          <p:nvPr/>
        </p:nvSpPr>
        <p:spPr>
          <a:xfrm>
            <a:off x="2456808" y="3032592"/>
            <a:ext cx="708374" cy="369332"/>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dirty="0">
                <a:ln w="0"/>
                <a:solidFill>
                  <a:schemeClr val="tx1"/>
                </a:solidFill>
                <a:effectLst>
                  <a:outerShdw blurRad="38100" dist="19050" dir="2700000" algn="tl" rotWithShape="0">
                    <a:schemeClr val="dk1">
                      <a:alpha val="40000"/>
                    </a:schemeClr>
                  </a:outerShdw>
                </a:effectLst>
              </a:rPr>
              <a:t>3</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64" name="Rectangle 63">
            <a:hlinkClick r:id="rId5" action="ppaction://hlinksldjump"/>
          </p:cNvPr>
          <p:cNvSpPr/>
          <p:nvPr/>
        </p:nvSpPr>
        <p:spPr>
          <a:xfrm>
            <a:off x="3361630" y="3035766"/>
            <a:ext cx="711345" cy="369332"/>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4</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65" name="Rectangle 64">
            <a:hlinkClick r:id="rId6" action="ppaction://hlinksldjump"/>
          </p:cNvPr>
          <p:cNvSpPr/>
          <p:nvPr/>
        </p:nvSpPr>
        <p:spPr>
          <a:xfrm>
            <a:off x="4233619" y="3026408"/>
            <a:ext cx="744153" cy="369332"/>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5</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66" name="Rectangle 65">
            <a:hlinkClick r:id="rId7" action="ppaction://hlinksldjump"/>
          </p:cNvPr>
          <p:cNvSpPr/>
          <p:nvPr/>
        </p:nvSpPr>
        <p:spPr>
          <a:xfrm>
            <a:off x="5115691" y="3015004"/>
            <a:ext cx="748864" cy="369332"/>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6</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67" name="Rectangle 66">
            <a:hlinkClick r:id="rId7" action="ppaction://hlinksldjump"/>
          </p:cNvPr>
          <p:cNvSpPr/>
          <p:nvPr/>
        </p:nvSpPr>
        <p:spPr>
          <a:xfrm>
            <a:off x="6023483" y="3016583"/>
            <a:ext cx="735121" cy="369332"/>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7</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68" name="Rectangle 67">
            <a:hlinkClick r:id="rId2" action="ppaction://hlinksldjump"/>
          </p:cNvPr>
          <p:cNvSpPr/>
          <p:nvPr/>
        </p:nvSpPr>
        <p:spPr>
          <a:xfrm>
            <a:off x="6895019" y="3017946"/>
            <a:ext cx="696398" cy="369332"/>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8</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69" name="Rectangle 68">
            <a:hlinkClick r:id="rId3" action="ppaction://hlinksldjump"/>
          </p:cNvPr>
          <p:cNvSpPr/>
          <p:nvPr/>
        </p:nvSpPr>
        <p:spPr>
          <a:xfrm>
            <a:off x="7780462" y="3016883"/>
            <a:ext cx="748864" cy="369332"/>
          </a:xfrm>
          <a:prstGeom prst="rect">
            <a:avLst/>
          </a:prstGeom>
          <a:solidFill>
            <a:schemeClr val="accent1">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9</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70" name="Title 1"/>
          <p:cNvSpPr>
            <a:spLocks noGrp="1"/>
          </p:cNvSpPr>
          <p:nvPr>
            <p:ph type="title"/>
          </p:nvPr>
        </p:nvSpPr>
        <p:spPr>
          <a:xfrm>
            <a:off x="132366" y="219184"/>
            <a:ext cx="8229600" cy="771416"/>
          </a:xfrm>
          <a:ln>
            <a:noFill/>
            <a:miter lim="800000"/>
            <a:headEnd/>
            <a:tailEnd/>
          </a:ln>
        </p:spPr>
        <p:txBody>
          <a:bodyPr>
            <a:noAutofit/>
          </a:bodyPr>
          <a:lstStyle/>
          <a:p>
            <a:pPr algn="l"/>
            <a:r>
              <a:rPr lang="en-US" altLang="en-US" sz="3200" dirty="0" smtClean="0">
                <a:latin typeface="Arial Black" panose="020B0A04020102020204" pitchFamily="34" charset="0"/>
              </a:rPr>
              <a:t>SBP Policy for </a:t>
            </a:r>
            <a:br>
              <a:rPr lang="en-US" altLang="en-US" sz="3200" dirty="0" smtClean="0">
                <a:latin typeface="Arial Black" panose="020B0A04020102020204" pitchFamily="34" charset="0"/>
              </a:rPr>
            </a:br>
            <a:r>
              <a:rPr lang="en-US" altLang="en-US" sz="3200" dirty="0" smtClean="0">
                <a:latin typeface="Arial Black" panose="020B0A04020102020204" pitchFamily="34" charset="0"/>
              </a:rPr>
              <a:t>Promotion of SME Finance - 2017</a:t>
            </a:r>
            <a:endParaRPr lang="en-US" altLang="en-US" sz="3200" dirty="0">
              <a:latin typeface="Arial Black" panose="020B0A04020102020204" pitchFamily="34" charset="0"/>
            </a:endParaRPr>
          </a:p>
        </p:txBody>
      </p:sp>
    </p:spTree>
    <p:extLst>
      <p:ext uri="{BB962C8B-B14F-4D97-AF65-F5344CB8AC3E}">
        <p14:creationId xmlns:p14="http://schemas.microsoft.com/office/powerpoint/2010/main" val="2387404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itle 1"/>
          <p:cNvSpPr>
            <a:spLocks noGrp="1"/>
          </p:cNvSpPr>
          <p:nvPr>
            <p:ph type="title"/>
          </p:nvPr>
        </p:nvSpPr>
        <p:spPr>
          <a:xfrm>
            <a:off x="132366" y="219184"/>
            <a:ext cx="8229600" cy="771416"/>
          </a:xfrm>
          <a:ln>
            <a:noFill/>
            <a:miter lim="800000"/>
            <a:headEnd/>
            <a:tailEnd/>
          </a:ln>
        </p:spPr>
        <p:txBody>
          <a:bodyPr>
            <a:noAutofit/>
          </a:bodyPr>
          <a:lstStyle/>
          <a:p>
            <a:pPr algn="l"/>
            <a:r>
              <a:rPr lang="en-US" altLang="en-US" sz="3200" dirty="0" smtClean="0">
                <a:latin typeface="Arial Black" panose="020B0A04020102020204" pitchFamily="34" charset="0"/>
              </a:rPr>
              <a:t>SBP Policy for </a:t>
            </a:r>
            <a:br>
              <a:rPr lang="en-US" altLang="en-US" sz="3200" dirty="0" smtClean="0">
                <a:latin typeface="Arial Black" panose="020B0A04020102020204" pitchFamily="34" charset="0"/>
              </a:rPr>
            </a:br>
            <a:r>
              <a:rPr lang="en-US" altLang="en-US" sz="3200" dirty="0" smtClean="0">
                <a:latin typeface="Arial Black" panose="020B0A04020102020204" pitchFamily="34" charset="0"/>
              </a:rPr>
              <a:t>Promotion of SME Finance - 2017</a:t>
            </a:r>
            <a:endParaRPr lang="en-US" altLang="en-US" sz="3200" dirty="0">
              <a:latin typeface="Arial Black" panose="020B0A04020102020204" pitchFamily="34" charset="0"/>
            </a:endParaRPr>
          </a:p>
        </p:txBody>
      </p:sp>
      <p:sp>
        <p:nvSpPr>
          <p:cNvPr id="36" name="Content Placeholder 2"/>
          <p:cNvSpPr>
            <a:spLocks noGrp="1"/>
          </p:cNvSpPr>
          <p:nvPr>
            <p:ph sz="half" idx="4294967295"/>
          </p:nvPr>
        </p:nvSpPr>
        <p:spPr>
          <a:xfrm>
            <a:off x="304801" y="1632201"/>
            <a:ext cx="8522754" cy="4997199"/>
          </a:xfrm>
          <a:prstGeom prst="rect">
            <a:avLst/>
          </a:prstGeom>
          <a:ln>
            <a:noFill/>
            <a:miter lim="800000"/>
            <a:headEnd/>
            <a:tailEnd/>
          </a:ln>
        </p:spPr>
        <p:txBody>
          <a:bodyPr>
            <a:normAutofit lnSpcReduction="10000"/>
          </a:bodyPr>
          <a:lstStyle/>
          <a:p>
            <a:pPr>
              <a:lnSpc>
                <a:spcPct val="150000"/>
              </a:lnSpc>
              <a:spcBef>
                <a:spcPts val="1374"/>
              </a:spcBef>
              <a:buFont typeface="Wingdings" panose="05000000000000000000" pitchFamily="2" charset="2"/>
              <a:buChar char="§"/>
            </a:pPr>
            <a:r>
              <a:rPr lang="en-US" dirty="0" smtClean="0"/>
              <a:t>Retail exposure increased from Rs. 75M to 125 M for preferential risk weight of 75% in CAR calculation</a:t>
            </a:r>
          </a:p>
          <a:p>
            <a:pPr>
              <a:lnSpc>
                <a:spcPct val="150000"/>
              </a:lnSpc>
              <a:spcBef>
                <a:spcPts val="1374"/>
              </a:spcBef>
              <a:buFont typeface="Wingdings" panose="05000000000000000000" pitchFamily="2" charset="2"/>
              <a:buChar char="§"/>
            </a:pPr>
            <a:r>
              <a:rPr lang="en-US" dirty="0" smtClean="0"/>
              <a:t>Insurance for SE Loans up to Rs 2 M made optional</a:t>
            </a:r>
          </a:p>
          <a:p>
            <a:pPr>
              <a:lnSpc>
                <a:spcPct val="150000"/>
              </a:lnSpc>
              <a:spcBef>
                <a:spcPts val="1374"/>
              </a:spcBef>
              <a:buFont typeface="Wingdings" panose="05000000000000000000" pitchFamily="2" charset="2"/>
              <a:buChar char="§"/>
            </a:pPr>
            <a:r>
              <a:rPr lang="en-US" dirty="0" smtClean="0"/>
              <a:t>R&amp;D units in banks</a:t>
            </a:r>
          </a:p>
          <a:p>
            <a:pPr eaLnBrk="0" hangingPunct="0">
              <a:lnSpc>
                <a:spcPct val="150000"/>
              </a:lnSpc>
              <a:spcBef>
                <a:spcPts val="1374"/>
              </a:spcBef>
              <a:buFont typeface="Wingdings" panose="05000000000000000000" pitchFamily="2" charset="2"/>
              <a:buChar char="§"/>
              <a:defRPr/>
            </a:pPr>
            <a:r>
              <a:rPr lang="en-US" dirty="0"/>
              <a:t>General </a:t>
            </a:r>
            <a:r>
              <a:rPr lang="en-US" dirty="0" smtClean="0"/>
              <a:t>Reserve reduced </a:t>
            </a:r>
            <a:r>
              <a:rPr lang="en-US" dirty="0"/>
              <a:t>from 2% to 1</a:t>
            </a:r>
            <a:r>
              <a:rPr lang="en-US" dirty="0" smtClean="0"/>
              <a:t>% </a:t>
            </a:r>
            <a:r>
              <a:rPr lang="en-US" dirty="0"/>
              <a:t>against unsecured SE </a:t>
            </a:r>
            <a:r>
              <a:rPr lang="en-US" dirty="0" smtClean="0"/>
              <a:t>fin. port </a:t>
            </a:r>
          </a:p>
          <a:p>
            <a:pPr eaLnBrk="0" hangingPunct="0">
              <a:lnSpc>
                <a:spcPct val="150000"/>
              </a:lnSpc>
              <a:spcBef>
                <a:spcPts val="1374"/>
              </a:spcBef>
              <a:buFont typeface="Wingdings" panose="05000000000000000000" pitchFamily="2" charset="2"/>
              <a:buChar char="§"/>
              <a:defRPr/>
            </a:pPr>
            <a:r>
              <a:rPr lang="en-US" dirty="0" smtClean="0"/>
              <a:t>General Reserve of 1% withdrawn against </a:t>
            </a:r>
            <a:r>
              <a:rPr lang="en-US" dirty="0"/>
              <a:t>secured SE </a:t>
            </a:r>
            <a:r>
              <a:rPr lang="en-US" dirty="0" smtClean="0"/>
              <a:t>portfolio</a:t>
            </a:r>
          </a:p>
          <a:p>
            <a:pPr eaLnBrk="0" hangingPunct="0">
              <a:lnSpc>
                <a:spcPct val="150000"/>
              </a:lnSpc>
              <a:spcBef>
                <a:spcPts val="1374"/>
              </a:spcBef>
              <a:buFont typeface="Wingdings" panose="05000000000000000000" pitchFamily="2" charset="2"/>
              <a:buChar char="§"/>
              <a:defRPr/>
            </a:pPr>
            <a:r>
              <a:rPr lang="en-US" dirty="0" smtClean="0">
                <a:hlinkClick r:id="rId2" action="ppaction://hlinksldjump"/>
              </a:rPr>
              <a:t>Province-wise </a:t>
            </a:r>
            <a:r>
              <a:rPr lang="en-US" dirty="0" smtClean="0"/>
              <a:t>and </a:t>
            </a:r>
            <a:r>
              <a:rPr lang="en-US" dirty="0">
                <a:hlinkClick r:id="rId3" action="ppaction://hlinksldjump"/>
              </a:rPr>
              <a:t>gender based </a:t>
            </a:r>
            <a:r>
              <a:rPr lang="en-US" dirty="0"/>
              <a:t>SME </a:t>
            </a:r>
            <a:r>
              <a:rPr lang="en-US" dirty="0" smtClean="0"/>
              <a:t>financing targets</a:t>
            </a:r>
            <a:endParaRPr lang="en-US" dirty="0"/>
          </a:p>
          <a:p>
            <a:pPr>
              <a:lnSpc>
                <a:spcPct val="150000"/>
              </a:lnSpc>
              <a:spcBef>
                <a:spcPts val="1374"/>
              </a:spcBef>
              <a:buFont typeface="Wingdings" panose="05000000000000000000" pitchFamily="2" charset="2"/>
              <a:buChar char="§"/>
            </a:pPr>
            <a:r>
              <a:rPr lang="en-US" dirty="0" smtClean="0"/>
              <a:t>Working </a:t>
            </a:r>
            <a:r>
              <a:rPr lang="en-US" dirty="0"/>
              <a:t>Capital loans for priority </a:t>
            </a:r>
            <a:r>
              <a:rPr lang="en-US" dirty="0" smtClean="0"/>
              <a:t>sub-sectors</a:t>
            </a:r>
            <a:endParaRPr lang="en-US" dirty="0"/>
          </a:p>
          <a:p>
            <a:endParaRPr lang="en-US" b="1" dirty="0" smtClean="0"/>
          </a:p>
          <a:p>
            <a:endParaRPr lang="en-US" b="1" dirty="0"/>
          </a:p>
          <a:p>
            <a:endParaRPr lang="en-US" b="1" dirty="0" smtClean="0"/>
          </a:p>
          <a:p>
            <a:endParaRPr lang="en-US" b="1" dirty="0" smtClean="0"/>
          </a:p>
        </p:txBody>
      </p:sp>
      <p:sp>
        <p:nvSpPr>
          <p:cNvPr id="71" name="Rectangle 70"/>
          <p:cNvSpPr/>
          <p:nvPr/>
        </p:nvSpPr>
        <p:spPr>
          <a:xfrm>
            <a:off x="473464" y="1262868"/>
            <a:ext cx="4322850" cy="369332"/>
          </a:xfrm>
          <a:prstGeom prst="rect">
            <a:avLst/>
          </a:prstGeom>
        </p:spPr>
        <p:txBody>
          <a:bodyPr wrap="none">
            <a:spAutoFit/>
          </a:bodyPr>
          <a:lstStyle/>
          <a:p>
            <a:r>
              <a:rPr lang="en-US" b="1" dirty="0">
                <a:solidFill>
                  <a:srgbClr val="008000"/>
                </a:solidFill>
                <a:cs typeface="Arial" pitchFamily="34" charset="0"/>
              </a:rPr>
              <a:t>Pillar # 1: Improving Regulatory Framework</a:t>
            </a:r>
            <a:endParaRPr lang="en-US" dirty="0"/>
          </a:p>
        </p:txBody>
      </p:sp>
    </p:spTree>
    <p:extLst>
      <p:ext uri="{BB962C8B-B14F-4D97-AF65-F5344CB8AC3E}">
        <p14:creationId xmlns:p14="http://schemas.microsoft.com/office/powerpoint/2010/main" val="814483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22472</TotalTime>
  <Words>2547</Words>
  <Application>Microsoft Office PowerPoint</Application>
  <PresentationFormat>On-screen Show (4:3)</PresentationFormat>
  <Paragraphs>399</Paragraphs>
  <Slides>33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1" baseType="lpstr">
      <vt:lpstr>Arial</vt:lpstr>
      <vt:lpstr>Arial Black</vt:lpstr>
      <vt:lpstr>Calibri</vt:lpstr>
      <vt:lpstr>Calibri Light</vt:lpstr>
      <vt:lpstr>Times New Roman</vt:lpstr>
      <vt:lpstr>Wingdings</vt:lpstr>
      <vt:lpstr>Office Theme</vt:lpstr>
      <vt:lpstr>Presentation</vt:lpstr>
      <vt:lpstr>PowerPoint Presentation</vt:lpstr>
      <vt:lpstr>PowerPoint Presentation</vt:lpstr>
      <vt:lpstr>SBP Definition for SE &amp; ME-SME</vt:lpstr>
      <vt:lpstr>SMEs’ Contribution in  Pakistan Economy</vt:lpstr>
      <vt:lpstr>SME Finance Trends  (Dec 2014 - Dec 2018)</vt:lpstr>
      <vt:lpstr>SME Financing</vt:lpstr>
      <vt:lpstr>PowerPoint Presentation</vt:lpstr>
      <vt:lpstr>SBP Policy for  Promotion of SME Finance - 2017</vt:lpstr>
      <vt:lpstr>SBP Policy for  Promotion of SME Finance - 2017</vt:lpstr>
      <vt:lpstr>SBP Policy for  Promotion of SME Finance - 2017</vt:lpstr>
      <vt:lpstr>SBP Policy for  Promotion of SME Finance - 2017</vt:lpstr>
      <vt:lpstr>SBP Policy for  Promotion of SME Finance - 2017</vt:lpstr>
      <vt:lpstr>PowerPoint Presentation</vt:lpstr>
      <vt:lpstr>PowerPoint Presentation</vt:lpstr>
      <vt:lpstr>PowerPoint Presentation</vt:lpstr>
      <vt:lpstr>PowerPoint Presentation</vt:lpstr>
      <vt:lpstr>PowerPoint Presentation</vt:lpstr>
      <vt:lpstr>Refinance Facility for Modernization of SMEs</vt:lpstr>
      <vt:lpstr>Mark-up Subsidy &amp; Guarantee Facility for  Rice Husking Mills in Sindh</vt:lpstr>
      <vt:lpstr>Refinance &amp; Credit Guarantee Scheme for Women Entrepreneurs</vt:lpstr>
      <vt:lpstr>Financing Facility for Storage of  Agricultural Produce</vt:lpstr>
      <vt:lpstr>Financing Scheme for Renewable Energy</vt:lpstr>
      <vt:lpstr>Financing Scheme for Renewable Energy</vt:lpstr>
      <vt:lpstr>Refinance Scheme for  Working Capital Financing of SEs &amp;  Low-end MEs</vt:lpstr>
      <vt:lpstr>Credit Guarantee Scheme (CGS) for Small and Rural Enterprises</vt:lpstr>
      <vt:lpstr>Small Enterprise (SE) Financing &amp; Credit Guarantee Scheme for Special Persons</vt:lpstr>
      <vt:lpstr>Prime Minister Kamyab Jawan –Youth Entrepreneurship Scheme</vt:lpstr>
      <vt:lpstr>Prime Minister Kamyab Jawan –Youth Entrepreneurship Scheme </vt:lpstr>
      <vt:lpstr>Prime Minister Kamyab Jawan –Youth Entrepreneurship Scheme </vt:lpstr>
      <vt:lpstr>SBP Financing Facilities for Exporters</vt:lpstr>
      <vt:lpstr>SBP Financing Facilities for Exporters</vt:lpstr>
      <vt:lpstr>SBP Refinance Schemes for SMEs-summarized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anwaar9251</dc:creator>
  <cp:lastModifiedBy>Hina Nasir - BSC (NN)</cp:lastModifiedBy>
  <cp:revision>3206</cp:revision>
  <cp:lastPrinted>2020-01-13T06:27:27Z</cp:lastPrinted>
  <dcterms:created xsi:type="dcterms:W3CDTF">2014-02-12T10:36:09Z</dcterms:created>
  <dcterms:modified xsi:type="dcterms:W3CDTF">2020-01-22T04:42:30Z</dcterms:modified>
</cp:coreProperties>
</file>